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33"/>
  </p:notesMasterIdLst>
  <p:sldIdLst>
    <p:sldId id="256" r:id="rId5"/>
    <p:sldId id="312" r:id="rId6"/>
    <p:sldId id="261" r:id="rId7"/>
    <p:sldId id="267" r:id="rId8"/>
    <p:sldId id="271" r:id="rId9"/>
    <p:sldId id="272" r:id="rId10"/>
    <p:sldId id="277" r:id="rId11"/>
    <p:sldId id="275" r:id="rId12"/>
    <p:sldId id="304" r:id="rId13"/>
    <p:sldId id="281" r:id="rId14"/>
    <p:sldId id="280" r:id="rId15"/>
    <p:sldId id="282" r:id="rId16"/>
    <p:sldId id="285" r:id="rId17"/>
    <p:sldId id="286" r:id="rId18"/>
    <p:sldId id="288" r:id="rId19"/>
    <p:sldId id="300" r:id="rId20"/>
    <p:sldId id="290" r:id="rId21"/>
    <p:sldId id="299" r:id="rId22"/>
    <p:sldId id="301" r:id="rId23"/>
    <p:sldId id="283" r:id="rId24"/>
    <p:sldId id="297" r:id="rId25"/>
    <p:sldId id="302" r:id="rId26"/>
    <p:sldId id="306" r:id="rId27"/>
    <p:sldId id="307" r:id="rId28"/>
    <p:sldId id="309" r:id="rId29"/>
    <p:sldId id="308" r:id="rId30"/>
    <p:sldId id="270" r:id="rId31"/>
    <p:sldId id="310"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örte Stahl" initials="DS" lastIdx="10" clrIdx="0">
    <p:extLst>
      <p:ext uri="{19B8F6BF-5375-455C-9EA6-DF929625EA0E}">
        <p15:presenceInfo xmlns:p15="http://schemas.microsoft.com/office/powerpoint/2012/main" userId="Dörte Stah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66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91356" autoAdjust="0"/>
  </p:normalViewPr>
  <p:slideViewPr>
    <p:cSldViewPr snapToGrid="0">
      <p:cViewPr varScale="1">
        <p:scale>
          <a:sx n="68" d="100"/>
          <a:sy n="68" d="100"/>
        </p:scale>
        <p:origin x="6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2B52B1-296E-40F0-9FF2-A0A9D9728626}"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de-DE"/>
        </a:p>
      </dgm:t>
    </dgm:pt>
    <dgm:pt modelId="{8FD9C15E-E8A4-45A7-AD28-98DD6CBF8333}">
      <dgm:prSet phldrT="[Text]"/>
      <dgm:spPr/>
      <dgm:t>
        <a:bodyPr/>
        <a:lstStyle/>
        <a:p>
          <a:r>
            <a:rPr lang="de-DE" dirty="0"/>
            <a:t>aus Daten auf den </a:t>
          </a:r>
          <a:r>
            <a:rPr lang="de-DE" b="1" dirty="0"/>
            <a:t>Gesundheitszustand einer Person </a:t>
          </a:r>
          <a:r>
            <a:rPr lang="de-DE" dirty="0"/>
            <a:t>zu schließen</a:t>
          </a:r>
        </a:p>
      </dgm:t>
    </dgm:pt>
    <dgm:pt modelId="{D33A338B-E78B-4AF6-9B9A-2E4329BE2160}" type="parTrans" cxnId="{FCB72DA3-9356-498D-8C9B-D69D74EEDFDB}">
      <dgm:prSet/>
      <dgm:spPr/>
      <dgm:t>
        <a:bodyPr/>
        <a:lstStyle/>
        <a:p>
          <a:endParaRPr lang="de-DE"/>
        </a:p>
      </dgm:t>
    </dgm:pt>
    <dgm:pt modelId="{597E0210-BF3E-48EF-B25B-296DA31CBFBD}" type="sibTrans" cxnId="{FCB72DA3-9356-498D-8C9B-D69D74EEDFDB}">
      <dgm:prSet/>
      <dgm:spPr/>
      <dgm:t>
        <a:bodyPr/>
        <a:lstStyle/>
        <a:p>
          <a:endParaRPr lang="de-DE"/>
        </a:p>
      </dgm:t>
    </dgm:pt>
    <dgm:pt modelId="{0147C253-7D42-484D-8212-39E2FD254498}">
      <dgm:prSet phldrT="[Text]"/>
      <dgm:spPr/>
      <dgm:t>
        <a:bodyPr/>
        <a:lstStyle/>
        <a:p>
          <a:r>
            <a:rPr lang="de-DE" dirty="0"/>
            <a:t>Möglichkeit, </a:t>
          </a:r>
          <a:r>
            <a:rPr lang="de-DE" b="1" dirty="0"/>
            <a:t>Daten </a:t>
          </a:r>
          <a:r>
            <a:rPr lang="de-DE" dirty="0"/>
            <a:t>über Gesundheit </a:t>
          </a:r>
          <a:r>
            <a:rPr lang="de-DE" b="1" dirty="0"/>
            <a:t>für andere Zwecke </a:t>
          </a:r>
          <a:r>
            <a:rPr lang="de-DE" dirty="0"/>
            <a:t>zu </a:t>
          </a:r>
          <a:r>
            <a:rPr lang="de-DE" b="1" dirty="0"/>
            <a:t>nutzen</a:t>
          </a:r>
          <a:endParaRPr lang="de-DE" dirty="0"/>
        </a:p>
      </dgm:t>
    </dgm:pt>
    <dgm:pt modelId="{37169839-06AB-462B-98FE-74DFE1266765}" type="parTrans" cxnId="{B2CC0D52-D5A9-40E5-9371-AECCE6134171}">
      <dgm:prSet/>
      <dgm:spPr/>
      <dgm:t>
        <a:bodyPr/>
        <a:lstStyle/>
        <a:p>
          <a:endParaRPr lang="de-DE"/>
        </a:p>
      </dgm:t>
    </dgm:pt>
    <dgm:pt modelId="{64C95AEF-F046-492D-BF0B-7EA11788963D}" type="sibTrans" cxnId="{B2CC0D52-D5A9-40E5-9371-AECCE6134171}">
      <dgm:prSet/>
      <dgm:spPr/>
      <dgm:t>
        <a:bodyPr/>
        <a:lstStyle/>
        <a:p>
          <a:endParaRPr lang="de-DE"/>
        </a:p>
      </dgm:t>
    </dgm:pt>
    <dgm:pt modelId="{99AE421C-9E8B-4627-BD4B-4791FE2DD933}" type="pres">
      <dgm:prSet presAssocID="{362B52B1-296E-40F0-9FF2-A0A9D9728626}" presName="Name0" presStyleCnt="0">
        <dgm:presLayoutVars>
          <dgm:chPref val="1"/>
          <dgm:dir/>
          <dgm:animOne val="branch"/>
          <dgm:animLvl val="lvl"/>
          <dgm:resizeHandles/>
        </dgm:presLayoutVars>
      </dgm:prSet>
      <dgm:spPr/>
      <dgm:t>
        <a:bodyPr/>
        <a:lstStyle/>
        <a:p>
          <a:endParaRPr lang="de-DE"/>
        </a:p>
      </dgm:t>
    </dgm:pt>
    <dgm:pt modelId="{623D13E2-6C85-4EDE-87D6-581802C87F20}" type="pres">
      <dgm:prSet presAssocID="{8FD9C15E-E8A4-45A7-AD28-98DD6CBF8333}" presName="vertOne" presStyleCnt="0"/>
      <dgm:spPr/>
    </dgm:pt>
    <dgm:pt modelId="{CAA0DBFB-3145-4F2B-929D-8DE63AC0B85D}" type="pres">
      <dgm:prSet presAssocID="{8FD9C15E-E8A4-45A7-AD28-98DD6CBF8333}" presName="txOne" presStyleLbl="node0" presStyleIdx="0" presStyleCnt="1" custLinFactNeighborX="-2569" custLinFactNeighborY="-509">
        <dgm:presLayoutVars>
          <dgm:chPref val="3"/>
        </dgm:presLayoutVars>
      </dgm:prSet>
      <dgm:spPr/>
      <dgm:t>
        <a:bodyPr/>
        <a:lstStyle/>
        <a:p>
          <a:endParaRPr lang="de-DE"/>
        </a:p>
      </dgm:t>
    </dgm:pt>
    <dgm:pt modelId="{62EE5D3D-F17D-4EEA-AF3A-EFF53A668347}" type="pres">
      <dgm:prSet presAssocID="{8FD9C15E-E8A4-45A7-AD28-98DD6CBF8333}" presName="parTransOne" presStyleCnt="0"/>
      <dgm:spPr/>
    </dgm:pt>
    <dgm:pt modelId="{A54BFFA5-82C9-49FC-AC33-FCFD0537D442}" type="pres">
      <dgm:prSet presAssocID="{8FD9C15E-E8A4-45A7-AD28-98DD6CBF8333}" presName="horzOne" presStyleCnt="0"/>
      <dgm:spPr/>
    </dgm:pt>
    <dgm:pt modelId="{92E1CF49-AF32-4E7B-8757-0208381316AF}" type="pres">
      <dgm:prSet presAssocID="{0147C253-7D42-484D-8212-39E2FD254498}" presName="vertTwo" presStyleCnt="0"/>
      <dgm:spPr/>
    </dgm:pt>
    <dgm:pt modelId="{9C82F7E4-22D0-4CC5-B810-6292B1533CD0}" type="pres">
      <dgm:prSet presAssocID="{0147C253-7D42-484D-8212-39E2FD254498}" presName="txTwo" presStyleLbl="node2" presStyleIdx="0" presStyleCnt="1" custLinFactNeighborX="-4080" custLinFactNeighborY="-800">
        <dgm:presLayoutVars>
          <dgm:chPref val="3"/>
        </dgm:presLayoutVars>
      </dgm:prSet>
      <dgm:spPr/>
      <dgm:t>
        <a:bodyPr/>
        <a:lstStyle/>
        <a:p>
          <a:endParaRPr lang="de-DE"/>
        </a:p>
      </dgm:t>
    </dgm:pt>
    <dgm:pt modelId="{0BD51657-6454-4355-A23F-7DAE167BE6F1}" type="pres">
      <dgm:prSet presAssocID="{0147C253-7D42-484D-8212-39E2FD254498}" presName="horzTwo" presStyleCnt="0"/>
      <dgm:spPr/>
    </dgm:pt>
  </dgm:ptLst>
  <dgm:cxnLst>
    <dgm:cxn modelId="{B2CC0D52-D5A9-40E5-9371-AECCE6134171}" srcId="{8FD9C15E-E8A4-45A7-AD28-98DD6CBF8333}" destId="{0147C253-7D42-484D-8212-39E2FD254498}" srcOrd="0" destOrd="0" parTransId="{37169839-06AB-462B-98FE-74DFE1266765}" sibTransId="{64C95AEF-F046-492D-BF0B-7EA11788963D}"/>
    <dgm:cxn modelId="{FCB72DA3-9356-498D-8C9B-D69D74EEDFDB}" srcId="{362B52B1-296E-40F0-9FF2-A0A9D9728626}" destId="{8FD9C15E-E8A4-45A7-AD28-98DD6CBF8333}" srcOrd="0" destOrd="0" parTransId="{D33A338B-E78B-4AF6-9B9A-2E4329BE2160}" sibTransId="{597E0210-BF3E-48EF-B25B-296DA31CBFBD}"/>
    <dgm:cxn modelId="{FCFEF2C6-93AC-41D0-A7D9-BFCE1062CE26}" type="presOf" srcId="{362B52B1-296E-40F0-9FF2-A0A9D9728626}" destId="{99AE421C-9E8B-4627-BD4B-4791FE2DD933}" srcOrd="0" destOrd="0" presId="urn:microsoft.com/office/officeart/2005/8/layout/hierarchy4"/>
    <dgm:cxn modelId="{87A8D68E-AE04-4312-8A1C-1A61B3B6D103}" type="presOf" srcId="{0147C253-7D42-484D-8212-39E2FD254498}" destId="{9C82F7E4-22D0-4CC5-B810-6292B1533CD0}" srcOrd="0" destOrd="0" presId="urn:microsoft.com/office/officeart/2005/8/layout/hierarchy4"/>
    <dgm:cxn modelId="{CBA19536-CE72-465F-8D08-C95C7A07AA95}" type="presOf" srcId="{8FD9C15E-E8A4-45A7-AD28-98DD6CBF8333}" destId="{CAA0DBFB-3145-4F2B-929D-8DE63AC0B85D}" srcOrd="0" destOrd="0" presId="urn:microsoft.com/office/officeart/2005/8/layout/hierarchy4"/>
    <dgm:cxn modelId="{187490CB-DBC9-4997-838D-8AD467D2F7BB}" type="presParOf" srcId="{99AE421C-9E8B-4627-BD4B-4791FE2DD933}" destId="{623D13E2-6C85-4EDE-87D6-581802C87F20}" srcOrd="0" destOrd="0" presId="urn:microsoft.com/office/officeart/2005/8/layout/hierarchy4"/>
    <dgm:cxn modelId="{339777A2-1EF6-4098-98A2-25414ECF9EE1}" type="presParOf" srcId="{623D13E2-6C85-4EDE-87D6-581802C87F20}" destId="{CAA0DBFB-3145-4F2B-929D-8DE63AC0B85D}" srcOrd="0" destOrd="0" presId="urn:microsoft.com/office/officeart/2005/8/layout/hierarchy4"/>
    <dgm:cxn modelId="{18E90904-52CD-48DC-B1A8-ADA3226AC4A4}" type="presParOf" srcId="{623D13E2-6C85-4EDE-87D6-581802C87F20}" destId="{62EE5D3D-F17D-4EEA-AF3A-EFF53A668347}" srcOrd="1" destOrd="0" presId="urn:microsoft.com/office/officeart/2005/8/layout/hierarchy4"/>
    <dgm:cxn modelId="{867623E0-B3F8-4B0C-849E-81AF806C638D}" type="presParOf" srcId="{623D13E2-6C85-4EDE-87D6-581802C87F20}" destId="{A54BFFA5-82C9-49FC-AC33-FCFD0537D442}" srcOrd="2" destOrd="0" presId="urn:microsoft.com/office/officeart/2005/8/layout/hierarchy4"/>
    <dgm:cxn modelId="{D30FD76C-B529-4B02-AF67-A7BB594F1943}" type="presParOf" srcId="{A54BFFA5-82C9-49FC-AC33-FCFD0537D442}" destId="{92E1CF49-AF32-4E7B-8757-0208381316AF}" srcOrd="0" destOrd="0" presId="urn:microsoft.com/office/officeart/2005/8/layout/hierarchy4"/>
    <dgm:cxn modelId="{E79A7E2E-793D-414D-B865-2CF071DC0B41}" type="presParOf" srcId="{92E1CF49-AF32-4E7B-8757-0208381316AF}" destId="{9C82F7E4-22D0-4CC5-B810-6292B1533CD0}" srcOrd="0" destOrd="0" presId="urn:microsoft.com/office/officeart/2005/8/layout/hierarchy4"/>
    <dgm:cxn modelId="{7E12C145-E977-4877-A1FD-303240C34DFA}" type="presParOf" srcId="{92E1CF49-AF32-4E7B-8757-0208381316AF}" destId="{0BD51657-6454-4355-A23F-7DAE167BE6F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2B52B1-296E-40F0-9FF2-A0A9D9728626}"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de-DE"/>
        </a:p>
      </dgm:t>
    </dgm:pt>
    <dgm:pt modelId="{8FD9C15E-E8A4-45A7-AD28-98DD6CBF8333}">
      <dgm:prSet phldrT="[Text]"/>
      <dgm:spPr/>
      <dgm:t>
        <a:bodyPr/>
        <a:lstStyle/>
        <a:p>
          <a:r>
            <a:rPr lang="de-DE" dirty="0"/>
            <a:t>aus Daten auf den </a:t>
          </a:r>
          <a:r>
            <a:rPr lang="de-DE" b="1" dirty="0"/>
            <a:t>Gesundheitszustand einer Person </a:t>
          </a:r>
          <a:r>
            <a:rPr lang="de-DE" dirty="0"/>
            <a:t>zu schließen</a:t>
          </a:r>
        </a:p>
      </dgm:t>
    </dgm:pt>
    <dgm:pt modelId="{D33A338B-E78B-4AF6-9B9A-2E4329BE2160}" type="parTrans" cxnId="{FCB72DA3-9356-498D-8C9B-D69D74EEDFDB}">
      <dgm:prSet/>
      <dgm:spPr/>
      <dgm:t>
        <a:bodyPr/>
        <a:lstStyle/>
        <a:p>
          <a:endParaRPr lang="de-DE"/>
        </a:p>
      </dgm:t>
    </dgm:pt>
    <dgm:pt modelId="{597E0210-BF3E-48EF-B25B-296DA31CBFBD}" type="sibTrans" cxnId="{FCB72DA3-9356-498D-8C9B-D69D74EEDFDB}">
      <dgm:prSet/>
      <dgm:spPr/>
      <dgm:t>
        <a:bodyPr/>
        <a:lstStyle/>
        <a:p>
          <a:endParaRPr lang="de-DE"/>
        </a:p>
      </dgm:t>
    </dgm:pt>
    <dgm:pt modelId="{0147C253-7D42-484D-8212-39E2FD254498}">
      <dgm:prSet phldrT="[Text]"/>
      <dgm:spPr/>
      <dgm:t>
        <a:bodyPr/>
        <a:lstStyle/>
        <a:p>
          <a:r>
            <a:rPr lang="de-DE" dirty="0"/>
            <a:t>Möglichkeit, </a:t>
          </a:r>
          <a:r>
            <a:rPr lang="de-DE" b="1" dirty="0"/>
            <a:t>Daten </a:t>
          </a:r>
          <a:r>
            <a:rPr lang="de-DE" dirty="0"/>
            <a:t>über Gesundheit </a:t>
          </a:r>
          <a:r>
            <a:rPr lang="de-DE" b="1" dirty="0"/>
            <a:t>für andere Zwecke </a:t>
          </a:r>
          <a:r>
            <a:rPr lang="de-DE" dirty="0"/>
            <a:t>zu </a:t>
          </a:r>
          <a:r>
            <a:rPr lang="de-DE" b="1" dirty="0"/>
            <a:t>nutzen</a:t>
          </a:r>
          <a:endParaRPr lang="de-DE" dirty="0"/>
        </a:p>
      </dgm:t>
    </dgm:pt>
    <dgm:pt modelId="{37169839-06AB-462B-98FE-74DFE1266765}" type="parTrans" cxnId="{B2CC0D52-D5A9-40E5-9371-AECCE6134171}">
      <dgm:prSet/>
      <dgm:spPr/>
      <dgm:t>
        <a:bodyPr/>
        <a:lstStyle/>
        <a:p>
          <a:endParaRPr lang="de-DE"/>
        </a:p>
      </dgm:t>
    </dgm:pt>
    <dgm:pt modelId="{64C95AEF-F046-492D-BF0B-7EA11788963D}" type="sibTrans" cxnId="{B2CC0D52-D5A9-40E5-9371-AECCE6134171}">
      <dgm:prSet/>
      <dgm:spPr/>
      <dgm:t>
        <a:bodyPr/>
        <a:lstStyle/>
        <a:p>
          <a:endParaRPr lang="de-DE"/>
        </a:p>
      </dgm:t>
    </dgm:pt>
    <dgm:pt modelId="{99AE421C-9E8B-4627-BD4B-4791FE2DD933}" type="pres">
      <dgm:prSet presAssocID="{362B52B1-296E-40F0-9FF2-A0A9D9728626}" presName="Name0" presStyleCnt="0">
        <dgm:presLayoutVars>
          <dgm:chPref val="1"/>
          <dgm:dir/>
          <dgm:animOne val="branch"/>
          <dgm:animLvl val="lvl"/>
          <dgm:resizeHandles/>
        </dgm:presLayoutVars>
      </dgm:prSet>
      <dgm:spPr/>
      <dgm:t>
        <a:bodyPr/>
        <a:lstStyle/>
        <a:p>
          <a:endParaRPr lang="de-DE"/>
        </a:p>
      </dgm:t>
    </dgm:pt>
    <dgm:pt modelId="{623D13E2-6C85-4EDE-87D6-581802C87F20}" type="pres">
      <dgm:prSet presAssocID="{8FD9C15E-E8A4-45A7-AD28-98DD6CBF8333}" presName="vertOne" presStyleCnt="0"/>
      <dgm:spPr/>
    </dgm:pt>
    <dgm:pt modelId="{CAA0DBFB-3145-4F2B-929D-8DE63AC0B85D}" type="pres">
      <dgm:prSet presAssocID="{8FD9C15E-E8A4-45A7-AD28-98DD6CBF8333}" presName="txOne" presStyleLbl="node0" presStyleIdx="0" presStyleCnt="1" custLinFactY="-42779" custLinFactNeighborX="15876" custLinFactNeighborY="-100000">
        <dgm:presLayoutVars>
          <dgm:chPref val="3"/>
        </dgm:presLayoutVars>
      </dgm:prSet>
      <dgm:spPr/>
      <dgm:t>
        <a:bodyPr/>
        <a:lstStyle/>
        <a:p>
          <a:endParaRPr lang="de-DE"/>
        </a:p>
      </dgm:t>
    </dgm:pt>
    <dgm:pt modelId="{62EE5D3D-F17D-4EEA-AF3A-EFF53A668347}" type="pres">
      <dgm:prSet presAssocID="{8FD9C15E-E8A4-45A7-AD28-98DD6CBF8333}" presName="parTransOne" presStyleCnt="0"/>
      <dgm:spPr/>
    </dgm:pt>
    <dgm:pt modelId="{A54BFFA5-82C9-49FC-AC33-FCFD0537D442}" type="pres">
      <dgm:prSet presAssocID="{8FD9C15E-E8A4-45A7-AD28-98DD6CBF8333}" presName="horzOne" presStyleCnt="0"/>
      <dgm:spPr/>
    </dgm:pt>
    <dgm:pt modelId="{92E1CF49-AF32-4E7B-8757-0208381316AF}" type="pres">
      <dgm:prSet presAssocID="{0147C253-7D42-484D-8212-39E2FD254498}" presName="vertTwo" presStyleCnt="0"/>
      <dgm:spPr/>
    </dgm:pt>
    <dgm:pt modelId="{9C82F7E4-22D0-4CC5-B810-6292B1533CD0}" type="pres">
      <dgm:prSet presAssocID="{0147C253-7D42-484D-8212-39E2FD254498}" presName="txTwo" presStyleLbl="node2" presStyleIdx="0" presStyleCnt="1">
        <dgm:presLayoutVars>
          <dgm:chPref val="3"/>
        </dgm:presLayoutVars>
      </dgm:prSet>
      <dgm:spPr/>
      <dgm:t>
        <a:bodyPr/>
        <a:lstStyle/>
        <a:p>
          <a:endParaRPr lang="de-DE"/>
        </a:p>
      </dgm:t>
    </dgm:pt>
    <dgm:pt modelId="{0BD51657-6454-4355-A23F-7DAE167BE6F1}" type="pres">
      <dgm:prSet presAssocID="{0147C253-7D42-484D-8212-39E2FD254498}" presName="horzTwo" presStyleCnt="0"/>
      <dgm:spPr/>
    </dgm:pt>
  </dgm:ptLst>
  <dgm:cxnLst>
    <dgm:cxn modelId="{B2CC0D52-D5A9-40E5-9371-AECCE6134171}" srcId="{8FD9C15E-E8A4-45A7-AD28-98DD6CBF8333}" destId="{0147C253-7D42-484D-8212-39E2FD254498}" srcOrd="0" destOrd="0" parTransId="{37169839-06AB-462B-98FE-74DFE1266765}" sibTransId="{64C95AEF-F046-492D-BF0B-7EA11788963D}"/>
    <dgm:cxn modelId="{FCB72DA3-9356-498D-8C9B-D69D74EEDFDB}" srcId="{362B52B1-296E-40F0-9FF2-A0A9D9728626}" destId="{8FD9C15E-E8A4-45A7-AD28-98DD6CBF8333}" srcOrd="0" destOrd="0" parTransId="{D33A338B-E78B-4AF6-9B9A-2E4329BE2160}" sibTransId="{597E0210-BF3E-48EF-B25B-296DA31CBFBD}"/>
    <dgm:cxn modelId="{FCFEF2C6-93AC-41D0-A7D9-BFCE1062CE26}" type="presOf" srcId="{362B52B1-296E-40F0-9FF2-A0A9D9728626}" destId="{99AE421C-9E8B-4627-BD4B-4791FE2DD933}" srcOrd="0" destOrd="0" presId="urn:microsoft.com/office/officeart/2005/8/layout/hierarchy4"/>
    <dgm:cxn modelId="{87A8D68E-AE04-4312-8A1C-1A61B3B6D103}" type="presOf" srcId="{0147C253-7D42-484D-8212-39E2FD254498}" destId="{9C82F7E4-22D0-4CC5-B810-6292B1533CD0}" srcOrd="0" destOrd="0" presId="urn:microsoft.com/office/officeart/2005/8/layout/hierarchy4"/>
    <dgm:cxn modelId="{CBA19536-CE72-465F-8D08-C95C7A07AA95}" type="presOf" srcId="{8FD9C15E-E8A4-45A7-AD28-98DD6CBF8333}" destId="{CAA0DBFB-3145-4F2B-929D-8DE63AC0B85D}" srcOrd="0" destOrd="0" presId="urn:microsoft.com/office/officeart/2005/8/layout/hierarchy4"/>
    <dgm:cxn modelId="{187490CB-DBC9-4997-838D-8AD467D2F7BB}" type="presParOf" srcId="{99AE421C-9E8B-4627-BD4B-4791FE2DD933}" destId="{623D13E2-6C85-4EDE-87D6-581802C87F20}" srcOrd="0" destOrd="0" presId="urn:microsoft.com/office/officeart/2005/8/layout/hierarchy4"/>
    <dgm:cxn modelId="{339777A2-1EF6-4098-98A2-25414ECF9EE1}" type="presParOf" srcId="{623D13E2-6C85-4EDE-87D6-581802C87F20}" destId="{CAA0DBFB-3145-4F2B-929D-8DE63AC0B85D}" srcOrd="0" destOrd="0" presId="urn:microsoft.com/office/officeart/2005/8/layout/hierarchy4"/>
    <dgm:cxn modelId="{18E90904-52CD-48DC-B1A8-ADA3226AC4A4}" type="presParOf" srcId="{623D13E2-6C85-4EDE-87D6-581802C87F20}" destId="{62EE5D3D-F17D-4EEA-AF3A-EFF53A668347}" srcOrd="1" destOrd="0" presId="urn:microsoft.com/office/officeart/2005/8/layout/hierarchy4"/>
    <dgm:cxn modelId="{867623E0-B3F8-4B0C-849E-81AF806C638D}" type="presParOf" srcId="{623D13E2-6C85-4EDE-87D6-581802C87F20}" destId="{A54BFFA5-82C9-49FC-AC33-FCFD0537D442}" srcOrd="2" destOrd="0" presId="urn:microsoft.com/office/officeart/2005/8/layout/hierarchy4"/>
    <dgm:cxn modelId="{D30FD76C-B529-4B02-AF67-A7BB594F1943}" type="presParOf" srcId="{A54BFFA5-82C9-49FC-AC33-FCFD0537D442}" destId="{92E1CF49-AF32-4E7B-8757-0208381316AF}" srcOrd="0" destOrd="0" presId="urn:microsoft.com/office/officeart/2005/8/layout/hierarchy4"/>
    <dgm:cxn modelId="{E79A7E2E-793D-414D-B865-2CF071DC0B41}" type="presParOf" srcId="{92E1CF49-AF32-4E7B-8757-0208381316AF}" destId="{9C82F7E4-22D0-4CC5-B810-6292B1533CD0}" srcOrd="0" destOrd="0" presId="urn:microsoft.com/office/officeart/2005/8/layout/hierarchy4"/>
    <dgm:cxn modelId="{7E12C145-E977-4877-A1FD-303240C34DFA}" type="presParOf" srcId="{92E1CF49-AF32-4E7B-8757-0208381316AF}" destId="{0BD51657-6454-4355-A23F-7DAE167BE6F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5ED4E5-C263-430F-A18C-5C325B429B38}"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fr-FR"/>
        </a:p>
      </dgm:t>
    </dgm:pt>
    <dgm:pt modelId="{43A1E313-646F-4874-88AF-FE29B25C9F74}">
      <dgm:prSet phldrT="[Texte]"/>
      <dgm:spPr/>
      <dgm:t>
        <a:bodyPr/>
        <a:lstStyle/>
        <a:p>
          <a:pPr rtl="0"/>
          <a:r>
            <a:rPr lang="de-DE" noProof="0" dirty="0"/>
            <a:t>Bereitstellung von Dienstleistungen, Datenspeicherung und -verwaltung</a:t>
          </a:r>
          <a:r>
            <a:rPr lang="de-DE" noProof="0" dirty="0">
              <a:latin typeface="Corbel" panose="020B0503020204020204"/>
            </a:rPr>
            <a:t> </a:t>
          </a:r>
          <a:endParaRPr lang="de-DE" noProof="0" dirty="0"/>
        </a:p>
      </dgm:t>
    </dgm:pt>
    <dgm:pt modelId="{A791FCF6-1A32-4788-B592-09D5F62D3C9E}" type="parTrans" cxnId="{64E475E3-2FE7-4ABC-AF8F-7ADEE00EDD4A}">
      <dgm:prSet/>
      <dgm:spPr/>
      <dgm:t>
        <a:bodyPr/>
        <a:lstStyle/>
        <a:p>
          <a:endParaRPr lang="de-DE" noProof="0" dirty="0"/>
        </a:p>
      </dgm:t>
    </dgm:pt>
    <dgm:pt modelId="{57E79671-331C-4455-A1BA-245AEE1776EF}" type="sibTrans" cxnId="{64E475E3-2FE7-4ABC-AF8F-7ADEE00EDD4A}">
      <dgm:prSet/>
      <dgm:spPr/>
      <dgm:t>
        <a:bodyPr/>
        <a:lstStyle/>
        <a:p>
          <a:endParaRPr lang="de-DE" noProof="0" dirty="0"/>
        </a:p>
      </dgm:t>
    </dgm:pt>
    <dgm:pt modelId="{DFB0AC48-6624-482D-BF79-B0CD248C2D37}">
      <dgm:prSet phldrT="[Texte]"/>
      <dgm:spPr/>
      <dgm:t>
        <a:bodyPr/>
        <a:lstStyle/>
        <a:p>
          <a:pPr indent="0">
            <a:buNone/>
          </a:pPr>
          <a:r>
            <a:rPr lang="de-DE" noProof="0" dirty="0" smtClean="0"/>
            <a:t> Anbieter </a:t>
          </a:r>
          <a:r>
            <a:rPr lang="de-DE" noProof="0" dirty="0"/>
            <a:t>Gesundheit-leistungen</a:t>
          </a:r>
          <a:br>
            <a:rPr lang="de-DE" noProof="0" dirty="0"/>
          </a:br>
          <a:r>
            <a:rPr lang="de-DE" noProof="0" dirty="0"/>
            <a:t>(staatl./privat)</a:t>
          </a:r>
        </a:p>
      </dgm:t>
    </dgm:pt>
    <dgm:pt modelId="{0F43919D-B78D-49D2-9C0C-59A767AE5374}" type="parTrans" cxnId="{4345478E-A041-4F51-942D-18AB3E3E7016}">
      <dgm:prSet/>
      <dgm:spPr/>
      <dgm:t>
        <a:bodyPr/>
        <a:lstStyle/>
        <a:p>
          <a:endParaRPr lang="de-DE" noProof="0" dirty="0"/>
        </a:p>
      </dgm:t>
    </dgm:pt>
    <dgm:pt modelId="{83B2DF71-761C-4BAE-A584-A53F23874F90}" type="sibTrans" cxnId="{4345478E-A041-4F51-942D-18AB3E3E7016}">
      <dgm:prSet/>
      <dgm:spPr/>
      <dgm:t>
        <a:bodyPr/>
        <a:lstStyle/>
        <a:p>
          <a:endParaRPr lang="de-DE" noProof="0" dirty="0"/>
        </a:p>
      </dgm:t>
    </dgm:pt>
    <dgm:pt modelId="{A4A21D68-FBCA-4E25-B4C6-47F7C68D92F9}">
      <dgm:prSet phldrT="[Texte]"/>
      <dgm:spPr/>
      <dgm:t>
        <a:bodyPr/>
        <a:lstStyle/>
        <a:p>
          <a:r>
            <a:rPr lang="de-DE" noProof="0" dirty="0"/>
            <a:t>Genetik / Genforschung, Gesundheitsvorhersage, personalisierte Medizin</a:t>
          </a:r>
        </a:p>
      </dgm:t>
    </dgm:pt>
    <dgm:pt modelId="{9A614BFB-824D-4E9E-BF81-09C5946048F1}" type="parTrans" cxnId="{8C036743-9649-442B-AA87-689D58C15841}">
      <dgm:prSet/>
      <dgm:spPr/>
      <dgm:t>
        <a:bodyPr/>
        <a:lstStyle/>
        <a:p>
          <a:endParaRPr lang="de-DE" noProof="0" dirty="0"/>
        </a:p>
      </dgm:t>
    </dgm:pt>
    <dgm:pt modelId="{F37A4E5A-5FD1-4FE4-B923-43048BF8A4CF}" type="sibTrans" cxnId="{8C036743-9649-442B-AA87-689D58C15841}">
      <dgm:prSet/>
      <dgm:spPr/>
      <dgm:t>
        <a:bodyPr/>
        <a:lstStyle/>
        <a:p>
          <a:endParaRPr lang="de-DE" noProof="0" dirty="0"/>
        </a:p>
      </dgm:t>
    </dgm:pt>
    <dgm:pt modelId="{6C848E95-2E5A-454E-9411-D5924A84B364}">
      <dgm:prSet phldrT="[Texte]"/>
      <dgm:spPr/>
      <dgm:t>
        <a:bodyPr/>
        <a:lstStyle/>
        <a:p>
          <a:pPr indent="0" rtl="0">
            <a:buNone/>
          </a:pPr>
          <a:r>
            <a:rPr lang="de-DE" noProof="0" dirty="0" smtClean="0"/>
            <a:t> Forschung / Unternehmen</a:t>
          </a:r>
          <a:endParaRPr lang="de-DE" noProof="0" dirty="0"/>
        </a:p>
      </dgm:t>
    </dgm:pt>
    <dgm:pt modelId="{8D304212-3E0C-49FC-883F-1A5432284B53}" type="parTrans" cxnId="{9D7D3686-4CA6-4C1C-88E2-07BC686101F5}">
      <dgm:prSet/>
      <dgm:spPr/>
      <dgm:t>
        <a:bodyPr/>
        <a:lstStyle/>
        <a:p>
          <a:endParaRPr lang="de-DE" noProof="0" dirty="0"/>
        </a:p>
      </dgm:t>
    </dgm:pt>
    <dgm:pt modelId="{3254AEDF-C096-4C52-8521-ABEADA9E5801}" type="sibTrans" cxnId="{9D7D3686-4CA6-4C1C-88E2-07BC686101F5}">
      <dgm:prSet/>
      <dgm:spPr/>
      <dgm:t>
        <a:bodyPr/>
        <a:lstStyle/>
        <a:p>
          <a:endParaRPr lang="de-DE" noProof="0" dirty="0"/>
        </a:p>
      </dgm:t>
    </dgm:pt>
    <dgm:pt modelId="{CDE54BA0-40C8-450D-BD01-F48374511922}">
      <dgm:prSet phldrT="[Texte]"/>
      <dgm:spPr/>
      <dgm:t>
        <a:bodyPr/>
        <a:lstStyle/>
        <a:p>
          <a:r>
            <a:rPr lang="de-DE" noProof="0" dirty="0"/>
            <a:t>Risikovorhersage, Kredit-/Versicherungs-Scoring</a:t>
          </a:r>
        </a:p>
      </dgm:t>
    </dgm:pt>
    <dgm:pt modelId="{07F0ADD8-B790-4E6C-83B8-29C89C10644B}" type="parTrans" cxnId="{6D24119A-28B7-49FE-BC3A-97BDC970AB55}">
      <dgm:prSet/>
      <dgm:spPr/>
      <dgm:t>
        <a:bodyPr/>
        <a:lstStyle/>
        <a:p>
          <a:endParaRPr lang="de-DE" noProof="0" dirty="0"/>
        </a:p>
      </dgm:t>
    </dgm:pt>
    <dgm:pt modelId="{5BC66E09-EE85-4FC3-BFA2-8C41C41D83A9}" type="sibTrans" cxnId="{6D24119A-28B7-49FE-BC3A-97BDC970AB55}">
      <dgm:prSet/>
      <dgm:spPr/>
      <dgm:t>
        <a:bodyPr/>
        <a:lstStyle/>
        <a:p>
          <a:endParaRPr lang="de-DE" noProof="0" dirty="0"/>
        </a:p>
      </dgm:t>
    </dgm:pt>
    <dgm:pt modelId="{F03FAB06-8582-44D0-BFC9-34CF6AA3443A}">
      <dgm:prSet phldrT="[Texte]"/>
      <dgm:spPr/>
      <dgm:t>
        <a:bodyPr/>
        <a:lstStyle/>
        <a:p>
          <a:pPr indent="0">
            <a:buNone/>
          </a:pPr>
          <a:r>
            <a:rPr lang="de-DE" noProof="0" dirty="0" smtClean="0"/>
            <a:t>Versicherungen</a:t>
          </a:r>
          <a:r>
            <a:rPr lang="de-DE" noProof="0" dirty="0"/>
            <a:t>/  Staat / Banken</a:t>
          </a:r>
        </a:p>
      </dgm:t>
    </dgm:pt>
    <dgm:pt modelId="{1D9EBFF6-C51B-432E-B257-93D602B3DA3E}" type="parTrans" cxnId="{24BA1301-A8E6-408D-9C72-368D2DE8C260}">
      <dgm:prSet/>
      <dgm:spPr/>
      <dgm:t>
        <a:bodyPr/>
        <a:lstStyle/>
        <a:p>
          <a:endParaRPr lang="de-DE" noProof="0" dirty="0"/>
        </a:p>
      </dgm:t>
    </dgm:pt>
    <dgm:pt modelId="{8405B9ED-4E8E-4A69-B9CE-D041119EDC16}" type="sibTrans" cxnId="{24BA1301-A8E6-408D-9C72-368D2DE8C260}">
      <dgm:prSet/>
      <dgm:spPr/>
      <dgm:t>
        <a:bodyPr/>
        <a:lstStyle/>
        <a:p>
          <a:endParaRPr lang="de-DE" noProof="0" dirty="0"/>
        </a:p>
      </dgm:t>
    </dgm:pt>
    <dgm:pt modelId="{943ACC7C-0803-407B-B181-B1461977E7E5}">
      <dgm:prSet phldrT="[Texte]"/>
      <dgm:spPr/>
      <dgm:t>
        <a:bodyPr/>
        <a:lstStyle/>
        <a:p>
          <a:r>
            <a:rPr lang="de-DE" noProof="0" dirty="0">
              <a:latin typeface="Corbel" panose="020B0503020204020204"/>
            </a:rPr>
            <a:t>Kaufverhalten, personalisierte Werbung, Produktivitäts-steigerung/-analysen</a:t>
          </a:r>
          <a:endParaRPr lang="de-DE" noProof="0" dirty="0"/>
        </a:p>
      </dgm:t>
    </dgm:pt>
    <dgm:pt modelId="{F1D60897-D8B7-4125-A480-B014E8E17F2D}" type="parTrans" cxnId="{908910BC-F050-402D-9769-51BF0A13E180}">
      <dgm:prSet/>
      <dgm:spPr/>
      <dgm:t>
        <a:bodyPr/>
        <a:lstStyle/>
        <a:p>
          <a:endParaRPr lang="de-DE" noProof="0" dirty="0"/>
        </a:p>
      </dgm:t>
    </dgm:pt>
    <dgm:pt modelId="{04341AE6-4C1D-4C97-8738-33084972986D}" type="sibTrans" cxnId="{908910BC-F050-402D-9769-51BF0A13E180}">
      <dgm:prSet/>
      <dgm:spPr/>
      <dgm:t>
        <a:bodyPr/>
        <a:lstStyle/>
        <a:p>
          <a:endParaRPr lang="de-DE" noProof="0" dirty="0"/>
        </a:p>
      </dgm:t>
    </dgm:pt>
    <dgm:pt modelId="{67174ED0-66BF-406D-9AC8-299C0004CBB6}">
      <dgm:prSet phldrT="[Texte]"/>
      <dgm:spPr/>
      <dgm:t>
        <a:bodyPr/>
        <a:lstStyle/>
        <a:p>
          <a:pPr indent="0">
            <a:buNone/>
          </a:pPr>
          <a:r>
            <a:rPr lang="de-DE" noProof="0" dirty="0" smtClean="0"/>
            <a:t> Werbetreibende </a:t>
          </a:r>
          <a:r>
            <a:rPr lang="de-DE" noProof="0" dirty="0"/>
            <a:t>/ Arbeitgeber</a:t>
          </a:r>
        </a:p>
      </dgm:t>
    </dgm:pt>
    <dgm:pt modelId="{E682614A-D188-4303-8065-93CDFE599956}" type="parTrans" cxnId="{CB6B3904-6151-4ADA-AC25-6CF011745B2A}">
      <dgm:prSet/>
      <dgm:spPr/>
      <dgm:t>
        <a:bodyPr/>
        <a:lstStyle/>
        <a:p>
          <a:endParaRPr lang="de-DE" noProof="0" dirty="0"/>
        </a:p>
      </dgm:t>
    </dgm:pt>
    <dgm:pt modelId="{5DD67F12-FD98-4785-B12D-47CE492E94ED}" type="sibTrans" cxnId="{CB6B3904-6151-4ADA-AC25-6CF011745B2A}">
      <dgm:prSet/>
      <dgm:spPr/>
      <dgm:t>
        <a:bodyPr/>
        <a:lstStyle/>
        <a:p>
          <a:endParaRPr lang="de-DE" noProof="0" dirty="0"/>
        </a:p>
      </dgm:t>
    </dgm:pt>
    <dgm:pt modelId="{33A86FFD-D899-487F-898C-C77C400730C1}" type="pres">
      <dgm:prSet presAssocID="{8B5ED4E5-C263-430F-A18C-5C325B429B38}" presName="cycleMatrixDiagram" presStyleCnt="0">
        <dgm:presLayoutVars>
          <dgm:chMax val="1"/>
          <dgm:dir/>
          <dgm:animLvl val="lvl"/>
          <dgm:resizeHandles val="exact"/>
        </dgm:presLayoutVars>
      </dgm:prSet>
      <dgm:spPr/>
      <dgm:t>
        <a:bodyPr/>
        <a:lstStyle/>
        <a:p>
          <a:endParaRPr lang="de-DE"/>
        </a:p>
      </dgm:t>
    </dgm:pt>
    <dgm:pt modelId="{D4AC108B-7121-4FAF-A29F-BA0BA3313211}" type="pres">
      <dgm:prSet presAssocID="{8B5ED4E5-C263-430F-A18C-5C325B429B38}" presName="children" presStyleCnt="0"/>
      <dgm:spPr/>
    </dgm:pt>
    <dgm:pt modelId="{257377D9-1371-49F1-846E-530834A85E22}" type="pres">
      <dgm:prSet presAssocID="{8B5ED4E5-C263-430F-A18C-5C325B429B38}" presName="child1group" presStyleCnt="0"/>
      <dgm:spPr/>
    </dgm:pt>
    <dgm:pt modelId="{E511FF52-B083-411A-A747-0612BEAB2BE9}" type="pres">
      <dgm:prSet presAssocID="{8B5ED4E5-C263-430F-A18C-5C325B429B38}" presName="child1" presStyleLbl="bgAcc1" presStyleIdx="0" presStyleCnt="4"/>
      <dgm:spPr/>
      <dgm:t>
        <a:bodyPr/>
        <a:lstStyle/>
        <a:p>
          <a:endParaRPr lang="de-DE"/>
        </a:p>
      </dgm:t>
    </dgm:pt>
    <dgm:pt modelId="{A26F5051-104B-42A5-9367-1E1F7B08A956}" type="pres">
      <dgm:prSet presAssocID="{8B5ED4E5-C263-430F-A18C-5C325B429B38}" presName="child1Text" presStyleLbl="bgAcc1" presStyleIdx="0" presStyleCnt="4">
        <dgm:presLayoutVars>
          <dgm:bulletEnabled val="1"/>
        </dgm:presLayoutVars>
      </dgm:prSet>
      <dgm:spPr/>
      <dgm:t>
        <a:bodyPr/>
        <a:lstStyle/>
        <a:p>
          <a:endParaRPr lang="de-DE"/>
        </a:p>
      </dgm:t>
    </dgm:pt>
    <dgm:pt modelId="{AAB8DB85-3771-423F-BF62-FC5D8736451F}" type="pres">
      <dgm:prSet presAssocID="{8B5ED4E5-C263-430F-A18C-5C325B429B38}" presName="child2group" presStyleCnt="0"/>
      <dgm:spPr/>
    </dgm:pt>
    <dgm:pt modelId="{E39F48A8-F137-4FFA-878C-A20EAD4205E8}" type="pres">
      <dgm:prSet presAssocID="{8B5ED4E5-C263-430F-A18C-5C325B429B38}" presName="child2" presStyleLbl="bgAcc1" presStyleIdx="1" presStyleCnt="4"/>
      <dgm:spPr/>
      <dgm:t>
        <a:bodyPr/>
        <a:lstStyle/>
        <a:p>
          <a:endParaRPr lang="de-DE"/>
        </a:p>
      </dgm:t>
    </dgm:pt>
    <dgm:pt modelId="{009A82FB-3D2E-4EB6-BBAD-2BBB69494509}" type="pres">
      <dgm:prSet presAssocID="{8B5ED4E5-C263-430F-A18C-5C325B429B38}" presName="child2Text" presStyleLbl="bgAcc1" presStyleIdx="1" presStyleCnt="4">
        <dgm:presLayoutVars>
          <dgm:bulletEnabled val="1"/>
        </dgm:presLayoutVars>
      </dgm:prSet>
      <dgm:spPr/>
      <dgm:t>
        <a:bodyPr/>
        <a:lstStyle/>
        <a:p>
          <a:endParaRPr lang="de-DE"/>
        </a:p>
      </dgm:t>
    </dgm:pt>
    <dgm:pt modelId="{313739DB-21C0-405E-9AAB-B867E0FB6C9B}" type="pres">
      <dgm:prSet presAssocID="{8B5ED4E5-C263-430F-A18C-5C325B429B38}" presName="child3group" presStyleCnt="0"/>
      <dgm:spPr/>
    </dgm:pt>
    <dgm:pt modelId="{815E4868-A0E4-4DCB-8DA8-9DA7B383514C}" type="pres">
      <dgm:prSet presAssocID="{8B5ED4E5-C263-430F-A18C-5C325B429B38}" presName="child3" presStyleLbl="bgAcc1" presStyleIdx="2" presStyleCnt="4" custScaleX="100701"/>
      <dgm:spPr/>
      <dgm:t>
        <a:bodyPr/>
        <a:lstStyle/>
        <a:p>
          <a:endParaRPr lang="de-DE"/>
        </a:p>
      </dgm:t>
    </dgm:pt>
    <dgm:pt modelId="{1A3434B5-E71F-4B51-80C6-B5852EF4FDDE}" type="pres">
      <dgm:prSet presAssocID="{8B5ED4E5-C263-430F-A18C-5C325B429B38}" presName="child3Text" presStyleLbl="bgAcc1" presStyleIdx="2" presStyleCnt="4">
        <dgm:presLayoutVars>
          <dgm:bulletEnabled val="1"/>
        </dgm:presLayoutVars>
      </dgm:prSet>
      <dgm:spPr/>
      <dgm:t>
        <a:bodyPr/>
        <a:lstStyle/>
        <a:p>
          <a:endParaRPr lang="de-DE"/>
        </a:p>
      </dgm:t>
    </dgm:pt>
    <dgm:pt modelId="{527304AA-E7CB-4BE1-9A7D-5A4A45C2D037}" type="pres">
      <dgm:prSet presAssocID="{8B5ED4E5-C263-430F-A18C-5C325B429B38}" presName="child4group" presStyleCnt="0"/>
      <dgm:spPr/>
    </dgm:pt>
    <dgm:pt modelId="{94C8EE09-880C-488A-82A3-00B7E142E3C8}" type="pres">
      <dgm:prSet presAssocID="{8B5ED4E5-C263-430F-A18C-5C325B429B38}" presName="child4" presStyleLbl="bgAcc1" presStyleIdx="3" presStyleCnt="4"/>
      <dgm:spPr/>
      <dgm:t>
        <a:bodyPr/>
        <a:lstStyle/>
        <a:p>
          <a:endParaRPr lang="de-DE"/>
        </a:p>
      </dgm:t>
    </dgm:pt>
    <dgm:pt modelId="{3F41A9E1-CD2B-41E3-B5D6-D372FDEC5F72}" type="pres">
      <dgm:prSet presAssocID="{8B5ED4E5-C263-430F-A18C-5C325B429B38}" presName="child4Text" presStyleLbl="bgAcc1" presStyleIdx="3" presStyleCnt="4">
        <dgm:presLayoutVars>
          <dgm:bulletEnabled val="1"/>
        </dgm:presLayoutVars>
      </dgm:prSet>
      <dgm:spPr/>
      <dgm:t>
        <a:bodyPr/>
        <a:lstStyle/>
        <a:p>
          <a:endParaRPr lang="de-DE"/>
        </a:p>
      </dgm:t>
    </dgm:pt>
    <dgm:pt modelId="{010BB882-BEB4-4C29-92C0-30E3B9CBDF6F}" type="pres">
      <dgm:prSet presAssocID="{8B5ED4E5-C263-430F-A18C-5C325B429B38}" presName="childPlaceholder" presStyleCnt="0"/>
      <dgm:spPr/>
    </dgm:pt>
    <dgm:pt modelId="{EA95B51B-0684-448A-B132-29A011B7EFCE}" type="pres">
      <dgm:prSet presAssocID="{8B5ED4E5-C263-430F-A18C-5C325B429B38}" presName="circle" presStyleCnt="0"/>
      <dgm:spPr/>
    </dgm:pt>
    <dgm:pt modelId="{F7EDF49E-3032-4294-850A-EEE7F245995C}" type="pres">
      <dgm:prSet presAssocID="{8B5ED4E5-C263-430F-A18C-5C325B429B38}" presName="quadrant1" presStyleLbl="node1" presStyleIdx="0" presStyleCnt="4">
        <dgm:presLayoutVars>
          <dgm:chMax val="1"/>
          <dgm:bulletEnabled val="1"/>
        </dgm:presLayoutVars>
      </dgm:prSet>
      <dgm:spPr/>
      <dgm:t>
        <a:bodyPr/>
        <a:lstStyle/>
        <a:p>
          <a:endParaRPr lang="de-DE"/>
        </a:p>
      </dgm:t>
    </dgm:pt>
    <dgm:pt modelId="{B5DAC1F0-C791-4AE3-ABDD-8F65FCBE7ADB}" type="pres">
      <dgm:prSet presAssocID="{8B5ED4E5-C263-430F-A18C-5C325B429B38}" presName="quadrant2" presStyleLbl="node1" presStyleIdx="1" presStyleCnt="4">
        <dgm:presLayoutVars>
          <dgm:chMax val="1"/>
          <dgm:bulletEnabled val="1"/>
        </dgm:presLayoutVars>
      </dgm:prSet>
      <dgm:spPr/>
      <dgm:t>
        <a:bodyPr/>
        <a:lstStyle/>
        <a:p>
          <a:endParaRPr lang="de-DE"/>
        </a:p>
      </dgm:t>
    </dgm:pt>
    <dgm:pt modelId="{5AD31D2E-E1C2-4164-908B-145F59D2DFD5}" type="pres">
      <dgm:prSet presAssocID="{8B5ED4E5-C263-430F-A18C-5C325B429B38}" presName="quadrant3" presStyleLbl="node1" presStyleIdx="2" presStyleCnt="4">
        <dgm:presLayoutVars>
          <dgm:chMax val="1"/>
          <dgm:bulletEnabled val="1"/>
        </dgm:presLayoutVars>
      </dgm:prSet>
      <dgm:spPr/>
      <dgm:t>
        <a:bodyPr/>
        <a:lstStyle/>
        <a:p>
          <a:endParaRPr lang="de-DE"/>
        </a:p>
      </dgm:t>
    </dgm:pt>
    <dgm:pt modelId="{A76F7940-84B9-4BC2-A838-E98313D380AF}" type="pres">
      <dgm:prSet presAssocID="{8B5ED4E5-C263-430F-A18C-5C325B429B38}" presName="quadrant4" presStyleLbl="node1" presStyleIdx="3" presStyleCnt="4">
        <dgm:presLayoutVars>
          <dgm:chMax val="1"/>
          <dgm:bulletEnabled val="1"/>
        </dgm:presLayoutVars>
      </dgm:prSet>
      <dgm:spPr/>
      <dgm:t>
        <a:bodyPr/>
        <a:lstStyle/>
        <a:p>
          <a:endParaRPr lang="de-DE"/>
        </a:p>
      </dgm:t>
    </dgm:pt>
    <dgm:pt modelId="{94EFB660-CCD7-4E6B-8133-AD96FBAE3930}" type="pres">
      <dgm:prSet presAssocID="{8B5ED4E5-C263-430F-A18C-5C325B429B38}" presName="quadrantPlaceholder" presStyleCnt="0"/>
      <dgm:spPr/>
    </dgm:pt>
    <dgm:pt modelId="{D0B24D7B-2F6D-4D0E-8D8E-03B136C58F89}" type="pres">
      <dgm:prSet presAssocID="{8B5ED4E5-C263-430F-A18C-5C325B429B38}" presName="center1" presStyleLbl="fgShp" presStyleIdx="0" presStyleCnt="2"/>
      <dgm:spPr/>
    </dgm:pt>
    <dgm:pt modelId="{04194A50-ADCA-4670-BC8C-1F36170B8135}" type="pres">
      <dgm:prSet presAssocID="{8B5ED4E5-C263-430F-A18C-5C325B429B38}" presName="center2" presStyleLbl="fgShp" presStyleIdx="1" presStyleCnt="2"/>
      <dgm:spPr/>
    </dgm:pt>
  </dgm:ptLst>
  <dgm:cxnLst>
    <dgm:cxn modelId="{3512C105-7611-47B4-B9A4-5DBF8AA604A7}" type="presOf" srcId="{CDE54BA0-40C8-450D-BD01-F48374511922}" destId="{5AD31D2E-E1C2-4164-908B-145F59D2DFD5}" srcOrd="0" destOrd="0" presId="urn:microsoft.com/office/officeart/2005/8/layout/cycle4"/>
    <dgm:cxn modelId="{6D24119A-28B7-49FE-BC3A-97BDC970AB55}" srcId="{8B5ED4E5-C263-430F-A18C-5C325B429B38}" destId="{CDE54BA0-40C8-450D-BD01-F48374511922}" srcOrd="2" destOrd="0" parTransId="{07F0ADD8-B790-4E6C-83B8-29C89C10644B}" sibTransId="{5BC66E09-EE85-4FC3-BFA2-8C41C41D83A9}"/>
    <dgm:cxn modelId="{9D7D3686-4CA6-4C1C-88E2-07BC686101F5}" srcId="{A4A21D68-FBCA-4E25-B4C6-47F7C68D92F9}" destId="{6C848E95-2E5A-454E-9411-D5924A84B364}" srcOrd="0" destOrd="0" parTransId="{8D304212-3E0C-49FC-883F-1A5432284B53}" sibTransId="{3254AEDF-C096-4C52-8521-ABEADA9E5801}"/>
    <dgm:cxn modelId="{5E0E5C95-919D-4B07-9CEC-E2B3181BD282}" type="presOf" srcId="{A4A21D68-FBCA-4E25-B4C6-47F7C68D92F9}" destId="{B5DAC1F0-C791-4AE3-ABDD-8F65FCBE7ADB}" srcOrd="0" destOrd="0" presId="urn:microsoft.com/office/officeart/2005/8/layout/cycle4"/>
    <dgm:cxn modelId="{8C5466B9-F4D7-41EB-8D89-4B299A3C7031}" type="presOf" srcId="{67174ED0-66BF-406D-9AC8-299C0004CBB6}" destId="{94C8EE09-880C-488A-82A3-00B7E142E3C8}" srcOrd="0" destOrd="0" presId="urn:microsoft.com/office/officeart/2005/8/layout/cycle4"/>
    <dgm:cxn modelId="{04CEC240-845D-4EC0-97D4-CD0A0D4A16EA}" type="presOf" srcId="{6C848E95-2E5A-454E-9411-D5924A84B364}" destId="{E39F48A8-F137-4FFA-878C-A20EAD4205E8}" srcOrd="0" destOrd="0" presId="urn:microsoft.com/office/officeart/2005/8/layout/cycle4"/>
    <dgm:cxn modelId="{64E475E3-2FE7-4ABC-AF8F-7ADEE00EDD4A}" srcId="{8B5ED4E5-C263-430F-A18C-5C325B429B38}" destId="{43A1E313-646F-4874-88AF-FE29B25C9F74}" srcOrd="0" destOrd="0" parTransId="{A791FCF6-1A32-4788-B592-09D5F62D3C9E}" sibTransId="{57E79671-331C-4455-A1BA-245AEE1776EF}"/>
    <dgm:cxn modelId="{96F1EFD4-489D-4139-8CBC-FA56EBADD5CA}" type="presOf" srcId="{F03FAB06-8582-44D0-BFC9-34CF6AA3443A}" destId="{815E4868-A0E4-4DCB-8DA8-9DA7B383514C}" srcOrd="0" destOrd="0" presId="urn:microsoft.com/office/officeart/2005/8/layout/cycle4"/>
    <dgm:cxn modelId="{D8E11301-2D3C-4848-9D18-B07C1213C3F7}" type="presOf" srcId="{DFB0AC48-6624-482D-BF79-B0CD248C2D37}" destId="{E511FF52-B083-411A-A747-0612BEAB2BE9}" srcOrd="0" destOrd="0" presId="urn:microsoft.com/office/officeart/2005/8/layout/cycle4"/>
    <dgm:cxn modelId="{D2A6DFCC-02DF-4473-8CCC-87D77AC6FE91}" type="presOf" srcId="{67174ED0-66BF-406D-9AC8-299C0004CBB6}" destId="{3F41A9E1-CD2B-41E3-B5D6-D372FDEC5F72}" srcOrd="1" destOrd="0" presId="urn:microsoft.com/office/officeart/2005/8/layout/cycle4"/>
    <dgm:cxn modelId="{FF5A7E98-2D50-4DB3-A1E7-78D120F3BF0E}" type="presOf" srcId="{8B5ED4E5-C263-430F-A18C-5C325B429B38}" destId="{33A86FFD-D899-487F-898C-C77C400730C1}" srcOrd="0" destOrd="0" presId="urn:microsoft.com/office/officeart/2005/8/layout/cycle4"/>
    <dgm:cxn modelId="{F44AF1E3-07CE-4299-8B52-3D7E8E40AF71}" type="presOf" srcId="{943ACC7C-0803-407B-B181-B1461977E7E5}" destId="{A76F7940-84B9-4BC2-A838-E98313D380AF}" srcOrd="0" destOrd="0" presId="urn:microsoft.com/office/officeart/2005/8/layout/cycle4"/>
    <dgm:cxn modelId="{75DAC56D-BA25-4A4C-AE16-600CF90A6714}" type="presOf" srcId="{6C848E95-2E5A-454E-9411-D5924A84B364}" destId="{009A82FB-3D2E-4EB6-BBAD-2BBB69494509}" srcOrd="1" destOrd="0" presId="urn:microsoft.com/office/officeart/2005/8/layout/cycle4"/>
    <dgm:cxn modelId="{4345478E-A041-4F51-942D-18AB3E3E7016}" srcId="{43A1E313-646F-4874-88AF-FE29B25C9F74}" destId="{DFB0AC48-6624-482D-BF79-B0CD248C2D37}" srcOrd="0" destOrd="0" parTransId="{0F43919D-B78D-49D2-9C0C-59A767AE5374}" sibTransId="{83B2DF71-761C-4BAE-A584-A53F23874F90}"/>
    <dgm:cxn modelId="{908910BC-F050-402D-9769-51BF0A13E180}" srcId="{8B5ED4E5-C263-430F-A18C-5C325B429B38}" destId="{943ACC7C-0803-407B-B181-B1461977E7E5}" srcOrd="3" destOrd="0" parTransId="{F1D60897-D8B7-4125-A480-B014E8E17F2D}" sibTransId="{04341AE6-4C1D-4C97-8738-33084972986D}"/>
    <dgm:cxn modelId="{24BA1301-A8E6-408D-9C72-368D2DE8C260}" srcId="{CDE54BA0-40C8-450D-BD01-F48374511922}" destId="{F03FAB06-8582-44D0-BFC9-34CF6AA3443A}" srcOrd="0" destOrd="0" parTransId="{1D9EBFF6-C51B-432E-B257-93D602B3DA3E}" sibTransId="{8405B9ED-4E8E-4A69-B9CE-D041119EDC16}"/>
    <dgm:cxn modelId="{8C036743-9649-442B-AA87-689D58C15841}" srcId="{8B5ED4E5-C263-430F-A18C-5C325B429B38}" destId="{A4A21D68-FBCA-4E25-B4C6-47F7C68D92F9}" srcOrd="1" destOrd="0" parTransId="{9A614BFB-824D-4E9E-BF81-09C5946048F1}" sibTransId="{F37A4E5A-5FD1-4FE4-B923-43048BF8A4CF}"/>
    <dgm:cxn modelId="{4B9E303B-888E-4372-AF9D-FE8EEC0C0143}" type="presOf" srcId="{F03FAB06-8582-44D0-BFC9-34CF6AA3443A}" destId="{1A3434B5-E71F-4B51-80C6-B5852EF4FDDE}" srcOrd="1" destOrd="0" presId="urn:microsoft.com/office/officeart/2005/8/layout/cycle4"/>
    <dgm:cxn modelId="{6302A4FF-3E50-42BB-9A2C-513BCD3D1744}" type="presOf" srcId="{43A1E313-646F-4874-88AF-FE29B25C9F74}" destId="{F7EDF49E-3032-4294-850A-EEE7F245995C}" srcOrd="0" destOrd="0" presId="urn:microsoft.com/office/officeart/2005/8/layout/cycle4"/>
    <dgm:cxn modelId="{609FAAC8-9FC3-4DE9-AF1C-7181BB097B9F}" type="presOf" srcId="{DFB0AC48-6624-482D-BF79-B0CD248C2D37}" destId="{A26F5051-104B-42A5-9367-1E1F7B08A956}" srcOrd="1" destOrd="0" presId="urn:microsoft.com/office/officeart/2005/8/layout/cycle4"/>
    <dgm:cxn modelId="{CB6B3904-6151-4ADA-AC25-6CF011745B2A}" srcId="{943ACC7C-0803-407B-B181-B1461977E7E5}" destId="{67174ED0-66BF-406D-9AC8-299C0004CBB6}" srcOrd="0" destOrd="0" parTransId="{E682614A-D188-4303-8065-93CDFE599956}" sibTransId="{5DD67F12-FD98-4785-B12D-47CE492E94ED}"/>
    <dgm:cxn modelId="{034A9880-8663-429E-B073-999F80B275DE}" type="presParOf" srcId="{33A86FFD-D899-487F-898C-C77C400730C1}" destId="{D4AC108B-7121-4FAF-A29F-BA0BA3313211}" srcOrd="0" destOrd="0" presId="urn:microsoft.com/office/officeart/2005/8/layout/cycle4"/>
    <dgm:cxn modelId="{34C71E0C-D88C-41E5-8C55-352F487F3941}" type="presParOf" srcId="{D4AC108B-7121-4FAF-A29F-BA0BA3313211}" destId="{257377D9-1371-49F1-846E-530834A85E22}" srcOrd="0" destOrd="0" presId="urn:microsoft.com/office/officeart/2005/8/layout/cycle4"/>
    <dgm:cxn modelId="{2B74A934-8163-4223-B351-4744A7B58F57}" type="presParOf" srcId="{257377D9-1371-49F1-846E-530834A85E22}" destId="{E511FF52-B083-411A-A747-0612BEAB2BE9}" srcOrd="0" destOrd="0" presId="urn:microsoft.com/office/officeart/2005/8/layout/cycle4"/>
    <dgm:cxn modelId="{C9D2EFA8-02D0-4956-8965-20E1B9A05F74}" type="presParOf" srcId="{257377D9-1371-49F1-846E-530834A85E22}" destId="{A26F5051-104B-42A5-9367-1E1F7B08A956}" srcOrd="1" destOrd="0" presId="urn:microsoft.com/office/officeart/2005/8/layout/cycle4"/>
    <dgm:cxn modelId="{8BAC1C15-30D1-41C6-A9B1-FDEF36ED43AA}" type="presParOf" srcId="{D4AC108B-7121-4FAF-A29F-BA0BA3313211}" destId="{AAB8DB85-3771-423F-BF62-FC5D8736451F}" srcOrd="1" destOrd="0" presId="urn:microsoft.com/office/officeart/2005/8/layout/cycle4"/>
    <dgm:cxn modelId="{A3F1371B-47F0-4457-8617-01419661C8E6}" type="presParOf" srcId="{AAB8DB85-3771-423F-BF62-FC5D8736451F}" destId="{E39F48A8-F137-4FFA-878C-A20EAD4205E8}" srcOrd="0" destOrd="0" presId="urn:microsoft.com/office/officeart/2005/8/layout/cycle4"/>
    <dgm:cxn modelId="{D358FD74-8F9C-4E95-B0BA-FEE5957FB42D}" type="presParOf" srcId="{AAB8DB85-3771-423F-BF62-FC5D8736451F}" destId="{009A82FB-3D2E-4EB6-BBAD-2BBB69494509}" srcOrd="1" destOrd="0" presId="urn:microsoft.com/office/officeart/2005/8/layout/cycle4"/>
    <dgm:cxn modelId="{DCA3A975-4BC8-40CA-A7CB-933156BDCBB4}" type="presParOf" srcId="{D4AC108B-7121-4FAF-A29F-BA0BA3313211}" destId="{313739DB-21C0-405E-9AAB-B867E0FB6C9B}" srcOrd="2" destOrd="0" presId="urn:microsoft.com/office/officeart/2005/8/layout/cycle4"/>
    <dgm:cxn modelId="{6EA82C1A-D1F0-472C-87A4-1B4B85BBD3A0}" type="presParOf" srcId="{313739DB-21C0-405E-9AAB-B867E0FB6C9B}" destId="{815E4868-A0E4-4DCB-8DA8-9DA7B383514C}" srcOrd="0" destOrd="0" presId="urn:microsoft.com/office/officeart/2005/8/layout/cycle4"/>
    <dgm:cxn modelId="{B36395A9-D982-4243-9833-4F244577DDFB}" type="presParOf" srcId="{313739DB-21C0-405E-9AAB-B867E0FB6C9B}" destId="{1A3434B5-E71F-4B51-80C6-B5852EF4FDDE}" srcOrd="1" destOrd="0" presId="urn:microsoft.com/office/officeart/2005/8/layout/cycle4"/>
    <dgm:cxn modelId="{006481DD-563E-4ECC-B734-5DB1C9D614C0}" type="presParOf" srcId="{D4AC108B-7121-4FAF-A29F-BA0BA3313211}" destId="{527304AA-E7CB-4BE1-9A7D-5A4A45C2D037}" srcOrd="3" destOrd="0" presId="urn:microsoft.com/office/officeart/2005/8/layout/cycle4"/>
    <dgm:cxn modelId="{CB99E853-162A-469E-9E16-1D1541C7A05B}" type="presParOf" srcId="{527304AA-E7CB-4BE1-9A7D-5A4A45C2D037}" destId="{94C8EE09-880C-488A-82A3-00B7E142E3C8}" srcOrd="0" destOrd="0" presId="urn:microsoft.com/office/officeart/2005/8/layout/cycle4"/>
    <dgm:cxn modelId="{E712F1E3-2221-44EB-ABBC-9177E2A3BA05}" type="presParOf" srcId="{527304AA-E7CB-4BE1-9A7D-5A4A45C2D037}" destId="{3F41A9E1-CD2B-41E3-B5D6-D372FDEC5F72}" srcOrd="1" destOrd="0" presId="urn:microsoft.com/office/officeart/2005/8/layout/cycle4"/>
    <dgm:cxn modelId="{3EBF5371-3ED3-47A4-915F-5BAD0FA0E708}" type="presParOf" srcId="{D4AC108B-7121-4FAF-A29F-BA0BA3313211}" destId="{010BB882-BEB4-4C29-92C0-30E3B9CBDF6F}" srcOrd="4" destOrd="0" presId="urn:microsoft.com/office/officeart/2005/8/layout/cycle4"/>
    <dgm:cxn modelId="{CDDAA1E5-A2F2-4BB9-AE58-CC09B83B8F52}" type="presParOf" srcId="{33A86FFD-D899-487F-898C-C77C400730C1}" destId="{EA95B51B-0684-448A-B132-29A011B7EFCE}" srcOrd="1" destOrd="0" presId="urn:microsoft.com/office/officeart/2005/8/layout/cycle4"/>
    <dgm:cxn modelId="{6D7D0EEF-0227-471E-9240-F322D0A0E53B}" type="presParOf" srcId="{EA95B51B-0684-448A-B132-29A011B7EFCE}" destId="{F7EDF49E-3032-4294-850A-EEE7F245995C}" srcOrd="0" destOrd="0" presId="urn:microsoft.com/office/officeart/2005/8/layout/cycle4"/>
    <dgm:cxn modelId="{243D4870-BAA4-4ECC-B030-D4651C823778}" type="presParOf" srcId="{EA95B51B-0684-448A-B132-29A011B7EFCE}" destId="{B5DAC1F0-C791-4AE3-ABDD-8F65FCBE7ADB}" srcOrd="1" destOrd="0" presId="urn:microsoft.com/office/officeart/2005/8/layout/cycle4"/>
    <dgm:cxn modelId="{E0FDED47-2968-4BB9-986C-E31CE3E05830}" type="presParOf" srcId="{EA95B51B-0684-448A-B132-29A011B7EFCE}" destId="{5AD31D2E-E1C2-4164-908B-145F59D2DFD5}" srcOrd="2" destOrd="0" presId="urn:microsoft.com/office/officeart/2005/8/layout/cycle4"/>
    <dgm:cxn modelId="{8B50C9AC-013F-4013-9EB8-9A850CDDB0B1}" type="presParOf" srcId="{EA95B51B-0684-448A-B132-29A011B7EFCE}" destId="{A76F7940-84B9-4BC2-A838-E98313D380AF}" srcOrd="3" destOrd="0" presId="urn:microsoft.com/office/officeart/2005/8/layout/cycle4"/>
    <dgm:cxn modelId="{23A344EF-4FF4-4B18-A112-54C0379DF3B8}" type="presParOf" srcId="{EA95B51B-0684-448A-B132-29A011B7EFCE}" destId="{94EFB660-CCD7-4E6B-8133-AD96FBAE3930}" srcOrd="4" destOrd="0" presId="urn:microsoft.com/office/officeart/2005/8/layout/cycle4"/>
    <dgm:cxn modelId="{13EA5340-574C-46F2-BE35-AD458C98C1B3}" type="presParOf" srcId="{33A86FFD-D899-487F-898C-C77C400730C1}" destId="{D0B24D7B-2F6D-4D0E-8D8E-03B136C58F89}" srcOrd="2" destOrd="0" presId="urn:microsoft.com/office/officeart/2005/8/layout/cycle4"/>
    <dgm:cxn modelId="{38E1022B-3221-49A5-BAB6-A5A570BD82C3}" type="presParOf" srcId="{33A86FFD-D899-487F-898C-C77C400730C1}" destId="{04194A50-ADCA-4670-BC8C-1F36170B8135}"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0DBFB-3145-4F2B-929D-8DE63AC0B85D}">
      <dsp:nvSpPr>
        <dsp:cNvPr id="0" name=""/>
        <dsp:cNvSpPr/>
      </dsp:nvSpPr>
      <dsp:spPr>
        <a:xfrm>
          <a:off x="0" y="0"/>
          <a:ext cx="6802772" cy="2104771"/>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de-DE" sz="4000" kern="1200" dirty="0"/>
            <a:t>aus Daten auf den </a:t>
          </a:r>
          <a:r>
            <a:rPr lang="de-DE" sz="4000" b="1" kern="1200" dirty="0"/>
            <a:t>Gesundheitszustand einer Person </a:t>
          </a:r>
          <a:r>
            <a:rPr lang="de-DE" sz="4000" kern="1200" dirty="0"/>
            <a:t>zu schließen</a:t>
          </a:r>
        </a:p>
      </dsp:txBody>
      <dsp:txXfrm>
        <a:off x="61647" y="61647"/>
        <a:ext cx="6679478" cy="1981477"/>
      </dsp:txXfrm>
    </dsp:sp>
    <dsp:sp modelId="{9C82F7E4-22D0-4CC5-B810-6292B1533CD0}">
      <dsp:nvSpPr>
        <dsp:cNvPr id="0" name=""/>
        <dsp:cNvSpPr/>
      </dsp:nvSpPr>
      <dsp:spPr>
        <a:xfrm>
          <a:off x="0" y="2271520"/>
          <a:ext cx="6802772" cy="2104771"/>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de-DE" sz="4000" kern="1200" dirty="0"/>
            <a:t>Möglichkeit, </a:t>
          </a:r>
          <a:r>
            <a:rPr lang="de-DE" sz="4000" b="1" kern="1200" dirty="0"/>
            <a:t>Daten </a:t>
          </a:r>
          <a:r>
            <a:rPr lang="de-DE" sz="4000" kern="1200" dirty="0"/>
            <a:t>über Gesundheit </a:t>
          </a:r>
          <a:r>
            <a:rPr lang="de-DE" sz="4000" b="1" kern="1200" dirty="0"/>
            <a:t>für andere Zwecke </a:t>
          </a:r>
          <a:r>
            <a:rPr lang="de-DE" sz="4000" kern="1200" dirty="0"/>
            <a:t>zu </a:t>
          </a:r>
          <a:r>
            <a:rPr lang="de-DE" sz="4000" b="1" kern="1200" dirty="0"/>
            <a:t>nutzen</a:t>
          </a:r>
          <a:endParaRPr lang="de-DE" sz="4000" kern="1200" dirty="0"/>
        </a:p>
      </dsp:txBody>
      <dsp:txXfrm>
        <a:off x="61647" y="2333167"/>
        <a:ext cx="6679478" cy="19814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0DBFB-3145-4F2B-929D-8DE63AC0B85D}">
      <dsp:nvSpPr>
        <dsp:cNvPr id="0" name=""/>
        <dsp:cNvSpPr/>
      </dsp:nvSpPr>
      <dsp:spPr>
        <a:xfrm>
          <a:off x="6391" y="0"/>
          <a:ext cx="6538870" cy="1998653"/>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de-DE" sz="3800" kern="1200" dirty="0"/>
            <a:t>aus Daten auf den </a:t>
          </a:r>
          <a:r>
            <a:rPr lang="de-DE" sz="3800" b="1" kern="1200" dirty="0"/>
            <a:t>Gesundheitszustand einer Person </a:t>
          </a:r>
          <a:r>
            <a:rPr lang="de-DE" sz="3800" kern="1200" dirty="0"/>
            <a:t>zu schließen</a:t>
          </a:r>
        </a:p>
      </dsp:txBody>
      <dsp:txXfrm>
        <a:off x="64930" y="58539"/>
        <a:ext cx="6421792" cy="1881575"/>
      </dsp:txXfrm>
    </dsp:sp>
    <dsp:sp modelId="{9C82F7E4-22D0-4CC5-B810-6292B1533CD0}">
      <dsp:nvSpPr>
        <dsp:cNvPr id="0" name=""/>
        <dsp:cNvSpPr/>
      </dsp:nvSpPr>
      <dsp:spPr>
        <a:xfrm>
          <a:off x="3195" y="2176084"/>
          <a:ext cx="6538870" cy="1998653"/>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de-DE" sz="3800" kern="1200" dirty="0"/>
            <a:t>Möglichkeit, </a:t>
          </a:r>
          <a:r>
            <a:rPr lang="de-DE" sz="3800" b="1" kern="1200" dirty="0"/>
            <a:t>Daten </a:t>
          </a:r>
          <a:r>
            <a:rPr lang="de-DE" sz="3800" kern="1200" dirty="0"/>
            <a:t>über Gesundheit </a:t>
          </a:r>
          <a:r>
            <a:rPr lang="de-DE" sz="3800" b="1" kern="1200" dirty="0"/>
            <a:t>für andere Zwecke </a:t>
          </a:r>
          <a:r>
            <a:rPr lang="de-DE" sz="3800" kern="1200" dirty="0"/>
            <a:t>zu </a:t>
          </a:r>
          <a:r>
            <a:rPr lang="de-DE" sz="3800" b="1" kern="1200" dirty="0"/>
            <a:t>nutzen</a:t>
          </a:r>
          <a:endParaRPr lang="de-DE" sz="3800" kern="1200" dirty="0"/>
        </a:p>
      </dsp:txBody>
      <dsp:txXfrm>
        <a:off x="61734" y="2234623"/>
        <a:ext cx="6421792" cy="18815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5E4868-A0E4-4DCB-8DA8-9DA7B383514C}">
      <dsp:nvSpPr>
        <dsp:cNvPr id="0" name=""/>
        <dsp:cNvSpPr/>
      </dsp:nvSpPr>
      <dsp:spPr>
        <a:xfrm>
          <a:off x="5918413" y="4135725"/>
          <a:ext cx="3025544" cy="1946223"/>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171450" lvl="1" indent="0" algn="l" defTabSz="800100">
            <a:lnSpc>
              <a:spcPct val="90000"/>
            </a:lnSpc>
            <a:spcBef>
              <a:spcPct val="0"/>
            </a:spcBef>
            <a:spcAft>
              <a:spcPct val="15000"/>
            </a:spcAft>
            <a:buChar char="••"/>
          </a:pPr>
          <a:r>
            <a:rPr lang="de-DE" sz="1800" kern="1200" noProof="0" dirty="0" smtClean="0"/>
            <a:t>Versicherungen</a:t>
          </a:r>
          <a:r>
            <a:rPr lang="de-DE" sz="1800" kern="1200" noProof="0" dirty="0"/>
            <a:t>/  Staat / Banken</a:t>
          </a:r>
        </a:p>
      </dsp:txBody>
      <dsp:txXfrm>
        <a:off x="6868828" y="4665033"/>
        <a:ext cx="2032376" cy="1374163"/>
      </dsp:txXfrm>
    </dsp:sp>
    <dsp:sp modelId="{94C8EE09-880C-488A-82A3-00B7E142E3C8}">
      <dsp:nvSpPr>
        <dsp:cNvPr id="0" name=""/>
        <dsp:cNvSpPr/>
      </dsp:nvSpPr>
      <dsp:spPr>
        <a:xfrm>
          <a:off x="1026893" y="4135725"/>
          <a:ext cx="3004482" cy="1946223"/>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171450" lvl="1" indent="0" algn="l" defTabSz="800100">
            <a:lnSpc>
              <a:spcPct val="90000"/>
            </a:lnSpc>
            <a:spcBef>
              <a:spcPct val="0"/>
            </a:spcBef>
            <a:spcAft>
              <a:spcPct val="15000"/>
            </a:spcAft>
            <a:buChar char="••"/>
          </a:pPr>
          <a:r>
            <a:rPr lang="de-DE" sz="1800" kern="1200" noProof="0" dirty="0" smtClean="0"/>
            <a:t> Werbetreibende </a:t>
          </a:r>
          <a:r>
            <a:rPr lang="de-DE" sz="1800" kern="1200" noProof="0" dirty="0"/>
            <a:t>/ Arbeitgeber</a:t>
          </a:r>
        </a:p>
      </dsp:txBody>
      <dsp:txXfrm>
        <a:off x="1069645" y="4665033"/>
        <a:ext cx="2017633" cy="1374163"/>
      </dsp:txXfrm>
    </dsp:sp>
    <dsp:sp modelId="{E39F48A8-F137-4FFA-878C-A20EAD4205E8}">
      <dsp:nvSpPr>
        <dsp:cNvPr id="0" name=""/>
        <dsp:cNvSpPr/>
      </dsp:nvSpPr>
      <dsp:spPr>
        <a:xfrm>
          <a:off x="5928944" y="0"/>
          <a:ext cx="3004482" cy="1946223"/>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171450" lvl="1" indent="0" algn="l" defTabSz="800100" rtl="0">
            <a:lnSpc>
              <a:spcPct val="90000"/>
            </a:lnSpc>
            <a:spcBef>
              <a:spcPct val="0"/>
            </a:spcBef>
            <a:spcAft>
              <a:spcPct val="15000"/>
            </a:spcAft>
            <a:buChar char="••"/>
          </a:pPr>
          <a:r>
            <a:rPr lang="de-DE" sz="1800" kern="1200" noProof="0" dirty="0" smtClean="0"/>
            <a:t> Forschung / Unternehmen</a:t>
          </a:r>
          <a:endParaRPr lang="de-DE" sz="1800" kern="1200" noProof="0" dirty="0"/>
        </a:p>
      </dsp:txBody>
      <dsp:txXfrm>
        <a:off x="6873041" y="42752"/>
        <a:ext cx="2017633" cy="1374163"/>
      </dsp:txXfrm>
    </dsp:sp>
    <dsp:sp modelId="{E511FF52-B083-411A-A747-0612BEAB2BE9}">
      <dsp:nvSpPr>
        <dsp:cNvPr id="0" name=""/>
        <dsp:cNvSpPr/>
      </dsp:nvSpPr>
      <dsp:spPr>
        <a:xfrm>
          <a:off x="1026893" y="0"/>
          <a:ext cx="3004482" cy="1946223"/>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171450" lvl="1" indent="0" algn="l" defTabSz="800100">
            <a:lnSpc>
              <a:spcPct val="90000"/>
            </a:lnSpc>
            <a:spcBef>
              <a:spcPct val="0"/>
            </a:spcBef>
            <a:spcAft>
              <a:spcPct val="15000"/>
            </a:spcAft>
            <a:buChar char="••"/>
          </a:pPr>
          <a:r>
            <a:rPr lang="de-DE" sz="1800" kern="1200" noProof="0" dirty="0" smtClean="0"/>
            <a:t> Anbieter </a:t>
          </a:r>
          <a:r>
            <a:rPr lang="de-DE" sz="1800" kern="1200" noProof="0" dirty="0"/>
            <a:t>Gesundheit-leistungen</a:t>
          </a:r>
          <a:br>
            <a:rPr lang="de-DE" sz="1800" kern="1200" noProof="0" dirty="0"/>
          </a:br>
          <a:r>
            <a:rPr lang="de-DE" sz="1800" kern="1200" noProof="0" dirty="0"/>
            <a:t>(staatl./privat)</a:t>
          </a:r>
        </a:p>
      </dsp:txBody>
      <dsp:txXfrm>
        <a:off x="1069645" y="42752"/>
        <a:ext cx="2017633" cy="1374163"/>
      </dsp:txXfrm>
    </dsp:sp>
    <dsp:sp modelId="{F7EDF49E-3032-4294-850A-EEE7F245995C}">
      <dsp:nvSpPr>
        <dsp:cNvPr id="0" name=""/>
        <dsp:cNvSpPr/>
      </dsp:nvSpPr>
      <dsp:spPr>
        <a:xfrm>
          <a:off x="2291122" y="346671"/>
          <a:ext cx="2633483" cy="2633483"/>
        </a:xfrm>
        <a:prstGeom prst="pieWedg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de-DE" sz="1300" kern="1200" noProof="0" dirty="0"/>
            <a:t>Bereitstellung von Dienstleistungen, Datenspeicherung und -verwaltung</a:t>
          </a:r>
          <a:r>
            <a:rPr lang="de-DE" sz="1300" kern="1200" noProof="0" dirty="0">
              <a:latin typeface="Corbel" panose="020B0503020204020204"/>
            </a:rPr>
            <a:t> </a:t>
          </a:r>
          <a:endParaRPr lang="de-DE" sz="1300" kern="1200" noProof="0" dirty="0"/>
        </a:p>
      </dsp:txBody>
      <dsp:txXfrm>
        <a:off x="3062451" y="1118000"/>
        <a:ext cx="1862154" cy="1862154"/>
      </dsp:txXfrm>
    </dsp:sp>
    <dsp:sp modelId="{B5DAC1F0-C791-4AE3-ABDD-8F65FCBE7ADB}">
      <dsp:nvSpPr>
        <dsp:cNvPr id="0" name=""/>
        <dsp:cNvSpPr/>
      </dsp:nvSpPr>
      <dsp:spPr>
        <a:xfrm rot="5400000">
          <a:off x="5046244" y="346671"/>
          <a:ext cx="2633483" cy="2633483"/>
        </a:xfrm>
        <a:prstGeom prst="pieWedg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de-DE" sz="1300" kern="1200" noProof="0" dirty="0"/>
            <a:t>Genetik / Genforschung, Gesundheitsvorhersage, personalisierte Medizin</a:t>
          </a:r>
        </a:p>
      </dsp:txBody>
      <dsp:txXfrm rot="-5400000">
        <a:off x="5046244" y="1118000"/>
        <a:ext cx="1862154" cy="1862154"/>
      </dsp:txXfrm>
    </dsp:sp>
    <dsp:sp modelId="{5AD31D2E-E1C2-4164-908B-145F59D2DFD5}">
      <dsp:nvSpPr>
        <dsp:cNvPr id="0" name=""/>
        <dsp:cNvSpPr/>
      </dsp:nvSpPr>
      <dsp:spPr>
        <a:xfrm rot="10800000">
          <a:off x="5046244" y="3101793"/>
          <a:ext cx="2633483" cy="2633483"/>
        </a:xfrm>
        <a:prstGeom prst="pieWedg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de-DE" sz="1300" kern="1200" noProof="0" dirty="0"/>
            <a:t>Risikovorhersage, Kredit-/Versicherungs-Scoring</a:t>
          </a:r>
        </a:p>
      </dsp:txBody>
      <dsp:txXfrm rot="10800000">
        <a:off x="5046244" y="3101793"/>
        <a:ext cx="1862154" cy="1862154"/>
      </dsp:txXfrm>
    </dsp:sp>
    <dsp:sp modelId="{A76F7940-84B9-4BC2-A838-E98313D380AF}">
      <dsp:nvSpPr>
        <dsp:cNvPr id="0" name=""/>
        <dsp:cNvSpPr/>
      </dsp:nvSpPr>
      <dsp:spPr>
        <a:xfrm rot="16200000">
          <a:off x="2291122" y="3101793"/>
          <a:ext cx="2633483" cy="2633483"/>
        </a:xfrm>
        <a:prstGeom prst="pieWedg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de-DE" sz="1300" kern="1200" noProof="0" dirty="0">
              <a:latin typeface="Corbel" panose="020B0503020204020204"/>
            </a:rPr>
            <a:t>Kaufverhalten, personalisierte Werbung, Produktivitäts-steigerung/-analysen</a:t>
          </a:r>
          <a:endParaRPr lang="de-DE" sz="1300" kern="1200" noProof="0" dirty="0"/>
        </a:p>
      </dsp:txBody>
      <dsp:txXfrm rot="5400000">
        <a:off x="3062451" y="3101793"/>
        <a:ext cx="1862154" cy="1862154"/>
      </dsp:txXfrm>
    </dsp:sp>
    <dsp:sp modelId="{D0B24D7B-2F6D-4D0E-8D8E-03B136C58F89}">
      <dsp:nvSpPr>
        <dsp:cNvPr id="0" name=""/>
        <dsp:cNvSpPr/>
      </dsp:nvSpPr>
      <dsp:spPr>
        <a:xfrm>
          <a:off x="4530799" y="2493599"/>
          <a:ext cx="909251" cy="790653"/>
        </a:xfrm>
        <a:prstGeom prst="circularArrow">
          <a:avLst/>
        </a:prstGeom>
        <a:solidFill>
          <a:schemeClr val="accent1">
            <a:tint val="6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194A50-ADCA-4670-BC8C-1F36170B8135}">
      <dsp:nvSpPr>
        <dsp:cNvPr id="0" name=""/>
        <dsp:cNvSpPr/>
      </dsp:nvSpPr>
      <dsp:spPr>
        <a:xfrm rot="10800000">
          <a:off x="4530799" y="2797696"/>
          <a:ext cx="909251" cy="790653"/>
        </a:xfrm>
        <a:prstGeom prst="circularArrow">
          <a:avLst/>
        </a:prstGeom>
        <a:solidFill>
          <a:schemeClr val="accent1">
            <a:tint val="6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F90942-CBC9-48B1-A55A-29D859AA71AC}" type="datetimeFigureOut">
              <a:rPr lang="de-DE" smtClean="0"/>
              <a:t>21.12.2023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2DCD8-5218-49CB-96FF-293BB03A4345}" type="slidenum">
              <a:rPr lang="de-DE" smtClean="0"/>
              <a:t>‹Nr.›</a:t>
            </a:fld>
            <a:endParaRPr lang="de-DE"/>
          </a:p>
        </p:txBody>
      </p:sp>
    </p:spTree>
    <p:extLst>
      <p:ext uri="{BB962C8B-B14F-4D97-AF65-F5344CB8AC3E}">
        <p14:creationId xmlns:p14="http://schemas.microsoft.com/office/powerpoint/2010/main" val="3871303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ixabay.com/de/users/schluesseldienst-13794927/"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ixabay.com/de/users/publicdomainpictures-14/"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ixabay.com/de/users/megan_rexazin-6742250/"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ixabay.com/de/users/geralt-930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ixabay.com/de/users/benediktgeyer-1771636/"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c.europa.eu/info/law/law-topic/data-protection/reform/rules-business-and-organisations/legal-grounds-processing-data/sensitive-data/what-personal-data-considered-sensitive_e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Bild https://pixabay.com/de/photos/haus-schl%c3%bcssel-hausschl%c3%bcssel-4516177/ - </a:t>
            </a:r>
            <a:r>
              <a:rPr lang="en-GB" dirty="0" err="1">
                <a:hlinkClick r:id="rId3"/>
              </a:rPr>
              <a:t>Schluesseldienst</a:t>
            </a:r>
            <a:r>
              <a:rPr lang="en-GB" dirty="0"/>
              <a:t> </a:t>
            </a:r>
            <a:endParaRPr lang="de-DE" dirty="0"/>
          </a:p>
        </p:txBody>
      </p:sp>
      <p:sp>
        <p:nvSpPr>
          <p:cNvPr id="4" name="Foliennummernplatzhalter 3"/>
          <p:cNvSpPr>
            <a:spLocks noGrp="1"/>
          </p:cNvSpPr>
          <p:nvPr>
            <p:ph type="sldNum" sz="quarter" idx="5"/>
          </p:nvPr>
        </p:nvSpPr>
        <p:spPr/>
        <p:txBody>
          <a:bodyPr/>
          <a:lstStyle/>
          <a:p>
            <a:fld id="{3DF2DCD8-5218-49CB-96FF-293BB03A4345}" type="slidenum">
              <a:rPr lang="de-DE" smtClean="0"/>
              <a:t>3</a:t>
            </a:fld>
            <a:endParaRPr lang="de-DE"/>
          </a:p>
        </p:txBody>
      </p:sp>
    </p:spTree>
    <p:extLst>
      <p:ext uri="{BB962C8B-B14F-4D97-AF65-F5344CB8AC3E}">
        <p14:creationId xmlns:p14="http://schemas.microsoft.com/office/powerpoint/2010/main" val="2802654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dirty="0"/>
              <a:t>Siehe: htthttps://www.bfdi.bund.de/SharedDocs/Downloads/DE/Broschueren/INFO1.pdf?__blob=publicationFile&amp;v=15 Seite 9f</a:t>
            </a:r>
          </a:p>
        </p:txBody>
      </p:sp>
      <p:sp>
        <p:nvSpPr>
          <p:cNvPr id="4" name="Foliennummernplatzhalter 3"/>
          <p:cNvSpPr>
            <a:spLocks noGrp="1"/>
          </p:cNvSpPr>
          <p:nvPr>
            <p:ph type="sldNum" sz="quarter" idx="10"/>
          </p:nvPr>
        </p:nvSpPr>
        <p:spPr/>
        <p:txBody>
          <a:bodyPr/>
          <a:lstStyle/>
          <a:p>
            <a:fld id="{3DF2DCD8-5218-49CB-96FF-293BB03A4345}" type="slidenum">
              <a:rPr lang="de-DE" smtClean="0"/>
              <a:t>17</a:t>
            </a:fld>
            <a:endParaRPr lang="de-DE"/>
          </a:p>
        </p:txBody>
      </p:sp>
    </p:spTree>
    <p:extLst>
      <p:ext uri="{BB962C8B-B14F-4D97-AF65-F5344CB8AC3E}">
        <p14:creationId xmlns:p14="http://schemas.microsoft.com/office/powerpoint/2010/main" val="683261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Bild: https://pixabay.com/de/photos/internet-laptop-video-netzwerk-315799/  - </a:t>
            </a:r>
            <a:r>
              <a:rPr lang="de-DE" dirty="0" err="1" smtClean="0">
                <a:hlinkClick r:id="rId3"/>
              </a:rPr>
              <a:t>PublicDomainPictures</a:t>
            </a:r>
            <a:r>
              <a:rPr lang="de-DE" dirty="0" smtClean="0"/>
              <a:t> </a:t>
            </a:r>
            <a:endParaRPr lang="de-DE" dirty="0"/>
          </a:p>
        </p:txBody>
      </p:sp>
      <p:sp>
        <p:nvSpPr>
          <p:cNvPr id="4" name="Foliennummernplatzhalter 3"/>
          <p:cNvSpPr>
            <a:spLocks noGrp="1"/>
          </p:cNvSpPr>
          <p:nvPr>
            <p:ph type="sldNum" sz="quarter" idx="10"/>
          </p:nvPr>
        </p:nvSpPr>
        <p:spPr/>
        <p:txBody>
          <a:bodyPr/>
          <a:lstStyle/>
          <a:p>
            <a:fld id="{3DF2DCD8-5218-49CB-96FF-293BB03A4345}" type="slidenum">
              <a:rPr lang="de-DE" smtClean="0"/>
              <a:t>20</a:t>
            </a:fld>
            <a:endParaRPr lang="de-DE"/>
          </a:p>
        </p:txBody>
      </p:sp>
    </p:spTree>
    <p:extLst>
      <p:ext uri="{BB962C8B-B14F-4D97-AF65-F5344CB8AC3E}">
        <p14:creationId xmlns:p14="http://schemas.microsoft.com/office/powerpoint/2010/main" val="731353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dirty="0" smtClean="0"/>
              <a:t>Bilder https://pixabay.com/de/vectors/medizinisch-die-gesundheit-medizin-5459633/ - </a:t>
            </a:r>
            <a:r>
              <a:rPr lang="de-DE" dirty="0" err="1" smtClean="0">
                <a:hlinkClick r:id="rId3"/>
              </a:rPr>
              <a:t>Megan_Rexazin</a:t>
            </a:r>
            <a:endParaRPr lang="de-DE" dirty="0"/>
          </a:p>
        </p:txBody>
      </p:sp>
      <p:sp>
        <p:nvSpPr>
          <p:cNvPr id="4" name="Foliennummernplatzhalter 3"/>
          <p:cNvSpPr>
            <a:spLocks noGrp="1"/>
          </p:cNvSpPr>
          <p:nvPr>
            <p:ph type="sldNum" sz="quarter" idx="10"/>
          </p:nvPr>
        </p:nvSpPr>
        <p:spPr/>
        <p:txBody>
          <a:bodyPr/>
          <a:lstStyle/>
          <a:p>
            <a:fld id="{3DF2DCD8-5218-49CB-96FF-293BB03A4345}" type="slidenum">
              <a:rPr lang="de-DE" smtClean="0"/>
              <a:t>22</a:t>
            </a:fld>
            <a:endParaRPr lang="de-DE"/>
          </a:p>
        </p:txBody>
      </p:sp>
    </p:spTree>
    <p:extLst>
      <p:ext uri="{BB962C8B-B14F-4D97-AF65-F5344CB8AC3E}">
        <p14:creationId xmlns:p14="http://schemas.microsoft.com/office/powerpoint/2010/main" val="77819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endParaRPr lang="de-DE" dirty="0"/>
          </a:p>
        </p:txBody>
      </p:sp>
      <p:sp>
        <p:nvSpPr>
          <p:cNvPr id="4" name="Foliennummernplatzhalter 3"/>
          <p:cNvSpPr>
            <a:spLocks noGrp="1"/>
          </p:cNvSpPr>
          <p:nvPr>
            <p:ph type="sldNum" sz="quarter" idx="10"/>
          </p:nvPr>
        </p:nvSpPr>
        <p:spPr/>
        <p:txBody>
          <a:bodyPr/>
          <a:lstStyle/>
          <a:p>
            <a:fld id="{3DF2DCD8-5218-49CB-96FF-293BB03A4345}" type="slidenum">
              <a:rPr lang="de-DE" smtClean="0"/>
              <a:t>23</a:t>
            </a:fld>
            <a:endParaRPr lang="de-DE"/>
          </a:p>
        </p:txBody>
      </p:sp>
    </p:spTree>
    <p:extLst>
      <p:ext uri="{BB962C8B-B14F-4D97-AF65-F5344CB8AC3E}">
        <p14:creationId xmlns:p14="http://schemas.microsoft.com/office/powerpoint/2010/main" val="2240246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endParaRPr lang="de-DE" dirty="0"/>
          </a:p>
        </p:txBody>
      </p:sp>
      <p:sp>
        <p:nvSpPr>
          <p:cNvPr id="4" name="Foliennummernplatzhalter 3"/>
          <p:cNvSpPr>
            <a:spLocks noGrp="1"/>
          </p:cNvSpPr>
          <p:nvPr>
            <p:ph type="sldNum" sz="quarter" idx="10"/>
          </p:nvPr>
        </p:nvSpPr>
        <p:spPr/>
        <p:txBody>
          <a:bodyPr/>
          <a:lstStyle/>
          <a:p>
            <a:fld id="{3DF2DCD8-5218-49CB-96FF-293BB03A4345}" type="slidenum">
              <a:rPr lang="de-DE" smtClean="0"/>
              <a:t>24</a:t>
            </a:fld>
            <a:endParaRPr lang="de-DE"/>
          </a:p>
        </p:txBody>
      </p:sp>
    </p:spTree>
    <p:extLst>
      <p:ext uri="{BB962C8B-B14F-4D97-AF65-F5344CB8AC3E}">
        <p14:creationId xmlns:p14="http://schemas.microsoft.com/office/powerpoint/2010/main" val="2262992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endParaRPr lang="de-DE" dirty="0"/>
          </a:p>
        </p:txBody>
      </p:sp>
      <p:sp>
        <p:nvSpPr>
          <p:cNvPr id="4" name="Foliennummernplatzhalter 3"/>
          <p:cNvSpPr>
            <a:spLocks noGrp="1"/>
          </p:cNvSpPr>
          <p:nvPr>
            <p:ph type="sldNum" sz="quarter" idx="10"/>
          </p:nvPr>
        </p:nvSpPr>
        <p:spPr/>
        <p:txBody>
          <a:bodyPr/>
          <a:lstStyle/>
          <a:p>
            <a:fld id="{3DF2DCD8-5218-49CB-96FF-293BB03A4345}" type="slidenum">
              <a:rPr lang="de-DE" smtClean="0"/>
              <a:t>25</a:t>
            </a:fld>
            <a:endParaRPr lang="de-DE"/>
          </a:p>
        </p:txBody>
      </p:sp>
    </p:spTree>
    <p:extLst>
      <p:ext uri="{BB962C8B-B14F-4D97-AF65-F5344CB8AC3E}">
        <p14:creationId xmlns:p14="http://schemas.microsoft.com/office/powerpoint/2010/main" val="2018063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endParaRPr lang="de-DE" dirty="0"/>
          </a:p>
        </p:txBody>
      </p:sp>
      <p:sp>
        <p:nvSpPr>
          <p:cNvPr id="4" name="Foliennummernplatzhalter 3"/>
          <p:cNvSpPr>
            <a:spLocks noGrp="1"/>
          </p:cNvSpPr>
          <p:nvPr>
            <p:ph type="sldNum" sz="quarter" idx="10"/>
          </p:nvPr>
        </p:nvSpPr>
        <p:spPr/>
        <p:txBody>
          <a:bodyPr/>
          <a:lstStyle/>
          <a:p>
            <a:fld id="{3DF2DCD8-5218-49CB-96FF-293BB03A4345}" type="slidenum">
              <a:rPr lang="de-DE" smtClean="0"/>
              <a:t>26</a:t>
            </a:fld>
            <a:endParaRPr lang="de-DE"/>
          </a:p>
        </p:txBody>
      </p:sp>
    </p:spTree>
    <p:extLst>
      <p:ext uri="{BB962C8B-B14F-4D97-AF65-F5344CB8AC3E}">
        <p14:creationId xmlns:p14="http://schemas.microsoft.com/office/powerpoint/2010/main" val="281364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de-DE" dirty="0"/>
              <a:t>Zuordnen zu den Modulen - mündlich</a:t>
            </a:r>
            <a:endParaRPr lang="sl-SI" dirty="0"/>
          </a:p>
        </p:txBody>
      </p:sp>
      <p:sp>
        <p:nvSpPr>
          <p:cNvPr id="4" name="Označba mesta številke diapozitiva 3"/>
          <p:cNvSpPr>
            <a:spLocks noGrp="1"/>
          </p:cNvSpPr>
          <p:nvPr>
            <p:ph type="sldNum" sz="quarter" idx="5"/>
          </p:nvPr>
        </p:nvSpPr>
        <p:spPr/>
        <p:txBody>
          <a:bodyPr/>
          <a:lstStyle/>
          <a:p>
            <a:fld id="{DBE05EE5-9160-49B5-999C-A71CDFF888FA}" type="slidenum">
              <a:rPr lang="sl-SI" smtClean="0"/>
              <a:t>28</a:t>
            </a:fld>
            <a:endParaRPr lang="sl-SI"/>
          </a:p>
        </p:txBody>
      </p:sp>
    </p:spTree>
    <p:extLst>
      <p:ext uri="{BB962C8B-B14F-4D97-AF65-F5344CB8AC3E}">
        <p14:creationId xmlns:p14="http://schemas.microsoft.com/office/powerpoint/2010/main" val="2439696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Bild https://pixabay.com/de/illustrations/daten-big-data-internet-online-www-3808485/ - </a:t>
            </a:r>
            <a:r>
              <a:rPr lang="en-GB" dirty="0" err="1">
                <a:hlinkClick r:id="rId3"/>
              </a:rPr>
              <a:t>geralt</a:t>
            </a:r>
            <a:endParaRPr lang="de-DE" dirty="0"/>
          </a:p>
        </p:txBody>
      </p:sp>
      <p:sp>
        <p:nvSpPr>
          <p:cNvPr id="4" name="Foliennummernplatzhalter 3"/>
          <p:cNvSpPr>
            <a:spLocks noGrp="1"/>
          </p:cNvSpPr>
          <p:nvPr>
            <p:ph type="sldNum" sz="quarter" idx="5"/>
          </p:nvPr>
        </p:nvSpPr>
        <p:spPr/>
        <p:txBody>
          <a:bodyPr/>
          <a:lstStyle/>
          <a:p>
            <a:fld id="{3DF2DCD8-5218-49CB-96FF-293BB03A4345}" type="slidenum">
              <a:rPr lang="de-DE" smtClean="0"/>
              <a:t>4</a:t>
            </a:fld>
            <a:endParaRPr lang="de-DE"/>
          </a:p>
        </p:txBody>
      </p:sp>
    </p:spTree>
    <p:extLst>
      <p:ext uri="{BB962C8B-B14F-4D97-AF65-F5344CB8AC3E}">
        <p14:creationId xmlns:p14="http://schemas.microsoft.com/office/powerpoint/2010/main" val="842451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Quellen: </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a:t>- </a:t>
            </a:r>
            <a:r>
              <a:rPr lang="en-US" sz="1200" dirty="0">
                <a:solidFill>
                  <a:schemeClr val="tx1"/>
                </a:solidFill>
              </a:rPr>
              <a:t>Mayer-</a:t>
            </a:r>
            <a:r>
              <a:rPr lang="en-US" sz="1200" dirty="0" err="1">
                <a:solidFill>
                  <a:schemeClr val="tx1"/>
                </a:solidFill>
              </a:rPr>
              <a:t>Schönberger</a:t>
            </a:r>
            <a:r>
              <a:rPr lang="en-US" sz="1200" dirty="0">
                <a:solidFill>
                  <a:schemeClr val="tx1"/>
                </a:solidFill>
              </a:rPr>
              <a:t>, V, </a:t>
            </a:r>
            <a:r>
              <a:rPr lang="en-US" sz="1200" dirty="0" err="1">
                <a:solidFill>
                  <a:schemeClr val="tx1"/>
                </a:solidFill>
              </a:rPr>
              <a:t>Cukier</a:t>
            </a:r>
            <a:r>
              <a:rPr lang="en-US" sz="1200" dirty="0">
                <a:solidFill>
                  <a:schemeClr val="tx1"/>
                </a:solidFill>
              </a:rPr>
              <a:t>, K. (2013) Big data: A revolution that will transform how we live, work, and think. Houghton Mifflin Harcourt.</a:t>
            </a:r>
          </a:p>
          <a:p>
            <a:r>
              <a:rPr lang="de-DE" dirty="0"/>
              <a:t>- Wikipedia:</a:t>
            </a:r>
            <a:r>
              <a:rPr lang="de-DE" baseline="0" dirty="0"/>
              <a:t> https://de.wikipedia.org/wiki/Datafizierung - </a:t>
            </a:r>
            <a:endParaRPr lang="de-DE" dirty="0"/>
          </a:p>
        </p:txBody>
      </p:sp>
      <p:sp>
        <p:nvSpPr>
          <p:cNvPr id="4" name="Foliennummernplatzhalter 3"/>
          <p:cNvSpPr>
            <a:spLocks noGrp="1"/>
          </p:cNvSpPr>
          <p:nvPr>
            <p:ph type="sldNum" sz="quarter" idx="10"/>
          </p:nvPr>
        </p:nvSpPr>
        <p:spPr/>
        <p:txBody>
          <a:bodyPr/>
          <a:lstStyle/>
          <a:p>
            <a:fld id="{3DF2DCD8-5218-49CB-96FF-293BB03A4345}" type="slidenum">
              <a:rPr lang="de-DE" smtClean="0"/>
              <a:t>5</a:t>
            </a:fld>
            <a:endParaRPr lang="de-DE"/>
          </a:p>
        </p:txBody>
      </p:sp>
    </p:spTree>
    <p:extLst>
      <p:ext uri="{BB962C8B-B14F-4D97-AF65-F5344CB8AC3E}">
        <p14:creationId xmlns:p14="http://schemas.microsoft.com/office/powerpoint/2010/main" val="3006290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Quellen: </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a:t>- </a:t>
            </a:r>
            <a:r>
              <a:rPr lang="en-US" sz="1200" dirty="0">
                <a:solidFill>
                  <a:schemeClr val="tx1"/>
                </a:solidFill>
              </a:rPr>
              <a:t>Mayer-</a:t>
            </a:r>
            <a:r>
              <a:rPr lang="en-US" sz="1200" dirty="0" err="1">
                <a:solidFill>
                  <a:schemeClr val="tx1"/>
                </a:solidFill>
              </a:rPr>
              <a:t>Schönberger</a:t>
            </a:r>
            <a:r>
              <a:rPr lang="en-US" sz="1200" dirty="0">
                <a:solidFill>
                  <a:schemeClr val="tx1"/>
                </a:solidFill>
              </a:rPr>
              <a:t>, V, </a:t>
            </a:r>
            <a:r>
              <a:rPr lang="en-US" sz="1200" dirty="0" err="1">
                <a:solidFill>
                  <a:schemeClr val="tx1"/>
                </a:solidFill>
              </a:rPr>
              <a:t>Cukier</a:t>
            </a:r>
            <a:r>
              <a:rPr lang="en-US" sz="1200" dirty="0">
                <a:solidFill>
                  <a:schemeClr val="tx1"/>
                </a:solidFill>
              </a:rPr>
              <a:t>, K. (2013) Big data: A revolution that will transform how we live, work, and think. Houghton Mifflin Harcourt.</a:t>
            </a:r>
          </a:p>
          <a:p>
            <a:pPr marL="171450" indent="-171450">
              <a:buFontTx/>
              <a:buChar char="-"/>
            </a:pPr>
            <a:r>
              <a:rPr lang="de-DE" dirty="0"/>
              <a:t>Wikipedia:</a:t>
            </a:r>
            <a:r>
              <a:rPr lang="de-DE" baseline="0" dirty="0"/>
              <a:t> https://de.wikipedia.org/wiki/Datafizierung</a:t>
            </a:r>
          </a:p>
          <a:p>
            <a:pPr marL="171450" indent="-171450">
              <a:buFontTx/>
              <a:buChar char="-"/>
            </a:pPr>
            <a:endParaRPr lang="de-DE" dirty="0"/>
          </a:p>
        </p:txBody>
      </p:sp>
      <p:sp>
        <p:nvSpPr>
          <p:cNvPr id="4" name="Foliennummernplatzhalter 3"/>
          <p:cNvSpPr>
            <a:spLocks noGrp="1"/>
          </p:cNvSpPr>
          <p:nvPr>
            <p:ph type="sldNum" sz="quarter" idx="10"/>
          </p:nvPr>
        </p:nvSpPr>
        <p:spPr/>
        <p:txBody>
          <a:bodyPr/>
          <a:lstStyle/>
          <a:p>
            <a:fld id="{3DF2DCD8-5218-49CB-96FF-293BB03A4345}" type="slidenum">
              <a:rPr lang="de-DE" smtClean="0"/>
              <a:t>6</a:t>
            </a:fld>
            <a:endParaRPr lang="de-DE"/>
          </a:p>
        </p:txBody>
      </p:sp>
    </p:spTree>
    <p:extLst>
      <p:ext uri="{BB962C8B-B14F-4D97-AF65-F5344CB8AC3E}">
        <p14:creationId xmlns:p14="http://schemas.microsoft.com/office/powerpoint/2010/main" val="2125291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Quellen: </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a:t>- </a:t>
            </a:r>
            <a:r>
              <a:rPr lang="en-US" sz="1200" dirty="0">
                <a:solidFill>
                  <a:schemeClr val="tx1"/>
                </a:solidFill>
              </a:rPr>
              <a:t>Mayer-</a:t>
            </a:r>
            <a:r>
              <a:rPr lang="en-US" sz="1200" dirty="0" err="1">
                <a:solidFill>
                  <a:schemeClr val="tx1"/>
                </a:solidFill>
              </a:rPr>
              <a:t>Schönberger</a:t>
            </a:r>
            <a:r>
              <a:rPr lang="en-US" sz="1200" dirty="0">
                <a:solidFill>
                  <a:schemeClr val="tx1"/>
                </a:solidFill>
              </a:rPr>
              <a:t>, V, </a:t>
            </a:r>
            <a:r>
              <a:rPr lang="en-US" sz="1200" dirty="0" err="1">
                <a:solidFill>
                  <a:schemeClr val="tx1"/>
                </a:solidFill>
              </a:rPr>
              <a:t>Cukier</a:t>
            </a:r>
            <a:r>
              <a:rPr lang="en-US" sz="1200" dirty="0">
                <a:solidFill>
                  <a:schemeClr val="tx1"/>
                </a:solidFill>
              </a:rPr>
              <a:t>, K. (2013) Big data: A revolution that will transform how we live, work, and think. Houghton Mifflin Harcourt.</a:t>
            </a:r>
          </a:p>
          <a:p>
            <a:r>
              <a:rPr lang="de-DE" dirty="0"/>
              <a:t>- Wikipedia:</a:t>
            </a:r>
            <a:r>
              <a:rPr lang="de-DE" baseline="0" dirty="0"/>
              <a:t> https://de.wikipedia.org/wiki/Datafizierung</a:t>
            </a:r>
            <a:endParaRPr lang="de-DE" dirty="0"/>
          </a:p>
        </p:txBody>
      </p:sp>
      <p:sp>
        <p:nvSpPr>
          <p:cNvPr id="4" name="Foliennummernplatzhalter 3"/>
          <p:cNvSpPr>
            <a:spLocks noGrp="1"/>
          </p:cNvSpPr>
          <p:nvPr>
            <p:ph type="sldNum" sz="quarter" idx="10"/>
          </p:nvPr>
        </p:nvSpPr>
        <p:spPr/>
        <p:txBody>
          <a:bodyPr/>
          <a:lstStyle/>
          <a:p>
            <a:fld id="{3DF2DCD8-5218-49CB-96FF-293BB03A4345}" type="slidenum">
              <a:rPr lang="de-DE" smtClean="0"/>
              <a:t>10</a:t>
            </a:fld>
            <a:endParaRPr lang="de-DE"/>
          </a:p>
        </p:txBody>
      </p:sp>
    </p:spTree>
    <p:extLst>
      <p:ext uri="{BB962C8B-B14F-4D97-AF65-F5344CB8AC3E}">
        <p14:creationId xmlns:p14="http://schemas.microsoft.com/office/powerpoint/2010/main" val="280210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Bild https://pixabay.com/de/illustrations/dsgvo-datenschutz-grundverordnung-3446010/ - </a:t>
            </a:r>
            <a:r>
              <a:rPr lang="en-GB" dirty="0" err="1">
                <a:hlinkClick r:id="rId3"/>
              </a:rPr>
              <a:t>BenediktGeyer</a:t>
            </a:r>
            <a:endParaRPr lang="de-DE" dirty="0"/>
          </a:p>
        </p:txBody>
      </p:sp>
      <p:sp>
        <p:nvSpPr>
          <p:cNvPr id="4" name="Foliennummernplatzhalter 3"/>
          <p:cNvSpPr>
            <a:spLocks noGrp="1"/>
          </p:cNvSpPr>
          <p:nvPr>
            <p:ph type="sldNum" sz="quarter" idx="5"/>
          </p:nvPr>
        </p:nvSpPr>
        <p:spPr/>
        <p:txBody>
          <a:bodyPr/>
          <a:lstStyle/>
          <a:p>
            <a:fld id="{3DF2DCD8-5218-49CB-96FF-293BB03A4345}" type="slidenum">
              <a:rPr lang="de-DE" smtClean="0"/>
              <a:t>13</a:t>
            </a:fld>
            <a:endParaRPr lang="de-DE"/>
          </a:p>
        </p:txBody>
      </p:sp>
    </p:spTree>
    <p:extLst>
      <p:ext uri="{BB962C8B-B14F-4D97-AF65-F5344CB8AC3E}">
        <p14:creationId xmlns:p14="http://schemas.microsoft.com/office/powerpoint/2010/main" val="2624145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Siehe: https://www.bfdi.bund.de/DE/Buerger/Inhalte/Allgemein/Datenschutz/GrundlagenDatenschutzrecht.html – auch vertiefende Links dort</a:t>
            </a:r>
            <a:endParaRPr lang="en-US" sz="1200" dirty="0">
              <a:solidFill>
                <a:schemeClr val="tx1"/>
              </a:solidFill>
            </a:endParaRPr>
          </a:p>
          <a:p>
            <a:pPr algn="l"/>
            <a:endParaRPr lang="de-DE" dirty="0"/>
          </a:p>
        </p:txBody>
      </p:sp>
      <p:sp>
        <p:nvSpPr>
          <p:cNvPr id="4" name="Foliennummernplatzhalter 3"/>
          <p:cNvSpPr>
            <a:spLocks noGrp="1"/>
          </p:cNvSpPr>
          <p:nvPr>
            <p:ph type="sldNum" sz="quarter" idx="10"/>
          </p:nvPr>
        </p:nvSpPr>
        <p:spPr/>
        <p:txBody>
          <a:bodyPr/>
          <a:lstStyle/>
          <a:p>
            <a:fld id="{3DF2DCD8-5218-49CB-96FF-293BB03A4345}" type="slidenum">
              <a:rPr lang="de-DE" smtClean="0"/>
              <a:t>14</a:t>
            </a:fld>
            <a:endParaRPr lang="de-DE"/>
          </a:p>
        </p:txBody>
      </p:sp>
    </p:spTree>
    <p:extLst>
      <p:ext uri="{BB962C8B-B14F-4D97-AF65-F5344CB8AC3E}">
        <p14:creationId xmlns:p14="http://schemas.microsoft.com/office/powerpoint/2010/main" val="1762591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dirty="0"/>
              <a:t>Siehe: https://www.bfdi.bund.de/DE/Buerger/Inhalte/Allgemein/Datenschutz/GrundlagenDatenschutzrecht.html – auch vertiefende Links dort</a:t>
            </a:r>
          </a:p>
        </p:txBody>
      </p:sp>
      <p:sp>
        <p:nvSpPr>
          <p:cNvPr id="4" name="Foliennummernplatzhalter 3"/>
          <p:cNvSpPr>
            <a:spLocks noGrp="1"/>
          </p:cNvSpPr>
          <p:nvPr>
            <p:ph type="sldNum" sz="quarter" idx="10"/>
          </p:nvPr>
        </p:nvSpPr>
        <p:spPr/>
        <p:txBody>
          <a:bodyPr/>
          <a:lstStyle/>
          <a:p>
            <a:fld id="{3DF2DCD8-5218-49CB-96FF-293BB03A4345}" type="slidenum">
              <a:rPr lang="de-DE" smtClean="0"/>
              <a:t>15</a:t>
            </a:fld>
            <a:endParaRPr lang="de-DE"/>
          </a:p>
        </p:txBody>
      </p:sp>
    </p:spTree>
    <p:extLst>
      <p:ext uri="{BB962C8B-B14F-4D97-AF65-F5344CB8AC3E}">
        <p14:creationId xmlns:p14="http://schemas.microsoft.com/office/powerpoint/2010/main" val="2346302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Siehe: https://www.bfdi.bund.de/DE/Buerger/Inhalte/Allgemein/Datenschutz/GrundlagenDatenschutzrecht.html – auch vertiefende Links dort</a:t>
            </a:r>
          </a:p>
          <a:p>
            <a:pPr marL="0" indent="0" algn="l">
              <a:buNone/>
            </a:pPr>
            <a:r>
              <a:rPr lang="de-DE" dirty="0"/>
              <a:t>Siehe auch: </a:t>
            </a:r>
            <a:r>
              <a:rPr lang="en-US" sz="1200" dirty="0" err="1">
                <a:solidFill>
                  <a:schemeClr val="tx1"/>
                </a:solidFill>
              </a:rPr>
              <a:t>Siehe</a:t>
            </a:r>
            <a:r>
              <a:rPr lang="en-US" sz="1200" dirty="0">
                <a:solidFill>
                  <a:schemeClr val="tx1"/>
                </a:solidFill>
              </a:rPr>
              <a:t>:</a:t>
            </a:r>
            <a:r>
              <a:rPr lang="en-US" sz="1200" baseline="0" dirty="0">
                <a:solidFill>
                  <a:schemeClr val="tx1"/>
                </a:solidFill>
              </a:rPr>
              <a:t> https://commission.europa.eu/law/law-topic/data-protection/reform/rules-business-and-organisations/legal-grounds-processing-data/sensitive-data/what-personal-data-considered-sensitive_de </a:t>
            </a:r>
            <a:endParaRPr lang="en-US" sz="1200" dirty="0">
              <a:solidFill>
                <a:schemeClr val="tx1"/>
              </a:solidFill>
            </a:endParaRPr>
          </a:p>
          <a:p>
            <a:pPr marL="0" indent="0" algn="l">
              <a:buNone/>
            </a:pPr>
            <a:r>
              <a:rPr lang="en-US" sz="1200" dirty="0" err="1">
                <a:solidFill>
                  <a:schemeClr val="tx1"/>
                </a:solidFill>
              </a:rPr>
              <a:t>Zur</a:t>
            </a:r>
            <a:r>
              <a:rPr lang="en-US" sz="1200" dirty="0">
                <a:solidFill>
                  <a:schemeClr val="tx1"/>
                </a:solidFill>
              </a:rPr>
              <a:t> GDPR (Original-PPT)</a:t>
            </a:r>
            <a:r>
              <a:rPr lang="en-US" sz="1200" baseline="0" dirty="0">
                <a:solidFill>
                  <a:schemeClr val="tx1"/>
                </a:solidFill>
              </a:rPr>
              <a:t> </a:t>
            </a:r>
            <a:r>
              <a:rPr lang="en-US" sz="1200" dirty="0">
                <a:solidFill>
                  <a:schemeClr val="tx1"/>
                </a:solidFill>
              </a:rPr>
              <a:t>Source : What personal data is considered sensitive? Available at:</a:t>
            </a:r>
            <a:r>
              <a:rPr lang="en-US" sz="1200" dirty="0">
                <a:solidFill>
                  <a:srgbClr val="0070C0"/>
                </a:solidFill>
              </a:rPr>
              <a:t> </a:t>
            </a:r>
            <a:r>
              <a:rPr lang="en-US" sz="1200" dirty="0">
                <a:solidFill>
                  <a:srgbClr val="0070C0"/>
                </a:solidFill>
                <a:hlinkClick r:id="rId3">
                  <a:extLst>
                    <a:ext uri="{A12FA001-AC4F-418D-AE19-62706E023703}">
                      <ahyp:hlinkClr xmlns:ahyp="http://schemas.microsoft.com/office/drawing/2018/hyperlinkcolor" xmlns="" val="tx"/>
                    </a:ext>
                  </a:extLst>
                </a:hlinkClick>
              </a:rPr>
              <a:t>https://ec.europa.eu/info/law/law-topic/data-protection/reform/rules-business-and-organisations/legal-grounds-processing-data/sensitive-data/what-personal-data-considered-sensitive_en</a:t>
            </a:r>
            <a:r>
              <a:rPr lang="en-US" sz="1200" dirty="0">
                <a:solidFill>
                  <a:srgbClr val="0070C0"/>
                </a:solidFill>
              </a:rPr>
              <a:t> </a:t>
            </a:r>
          </a:p>
          <a:p>
            <a:pPr marL="0" indent="0" algn="l">
              <a:buNone/>
            </a:pPr>
            <a:r>
              <a:rPr lang="en-US" sz="1200" dirty="0">
                <a:solidFill>
                  <a:schemeClr val="tx1"/>
                </a:solidFill>
              </a:rPr>
              <a:t>(Accessed: 28.11 2022).</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p:txBody>
      </p:sp>
      <p:sp>
        <p:nvSpPr>
          <p:cNvPr id="4" name="Foliennummernplatzhalter 3"/>
          <p:cNvSpPr>
            <a:spLocks noGrp="1"/>
          </p:cNvSpPr>
          <p:nvPr>
            <p:ph type="sldNum" sz="quarter" idx="10"/>
          </p:nvPr>
        </p:nvSpPr>
        <p:spPr/>
        <p:txBody>
          <a:bodyPr/>
          <a:lstStyle/>
          <a:p>
            <a:fld id="{3DF2DCD8-5218-49CB-96FF-293BB03A4345}" type="slidenum">
              <a:rPr lang="de-DE" smtClean="0"/>
              <a:t>16</a:t>
            </a:fld>
            <a:endParaRPr lang="de-DE"/>
          </a:p>
        </p:txBody>
      </p:sp>
    </p:spTree>
    <p:extLst>
      <p:ext uri="{BB962C8B-B14F-4D97-AF65-F5344CB8AC3E}">
        <p14:creationId xmlns:p14="http://schemas.microsoft.com/office/powerpoint/2010/main" val="38100342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1069848" y="1298448"/>
            <a:ext cx="7315200" cy="3255264"/>
          </a:xfrm>
        </p:spPr>
        <p:txBody>
          <a:bodyPr anchor="b">
            <a:normAutofit/>
          </a:bodyPr>
          <a:lstStyle>
            <a:lvl1pPr algn="l">
              <a:defRPr sz="5900" spc="-100" baseline="0">
                <a:solidFill>
                  <a:srgbClr val="FFFFFF"/>
                </a:solidFill>
              </a:defRPr>
            </a:lvl1pPr>
          </a:lstStyle>
          <a:p>
            <a:r>
              <a:rPr lang="de-DE" dirty="0"/>
              <a:t>Title </a:t>
            </a:r>
            <a:r>
              <a:rPr lang="de-DE" dirty="0" err="1"/>
              <a:t>of</a:t>
            </a:r>
            <a:r>
              <a:rPr lang="de-DE" dirty="0"/>
              <a:t> </a:t>
            </a:r>
            <a:r>
              <a:rPr lang="de-DE" dirty="0" err="1"/>
              <a:t>the</a:t>
            </a:r>
            <a:r>
              <a:rPr lang="de-DE" dirty="0"/>
              <a:t> </a:t>
            </a:r>
            <a:r>
              <a:rPr lang="de-DE" dirty="0" err="1"/>
              <a:t>presentation</a:t>
            </a:r>
            <a:endParaRPr lang="en-US" dirty="0"/>
          </a:p>
        </p:txBody>
      </p:sp>
      <p:sp>
        <p:nvSpPr>
          <p:cNvPr id="3" name="Subtitle 2"/>
          <p:cNvSpPr>
            <a:spLocks noGrp="1"/>
          </p:cNvSpPr>
          <p:nvPr>
            <p:ph type="subTitle" idx="1" hasCustomPrompt="1"/>
          </p:nvPr>
        </p:nvSpPr>
        <p:spPr>
          <a:xfrm>
            <a:off x="1100015" y="4670246"/>
            <a:ext cx="7315200" cy="914400"/>
          </a:xfrm>
        </p:spPr>
        <p:txBody>
          <a:bodyPr anchor="t">
            <a:normAutofit/>
          </a:bodyPr>
          <a:lstStyle>
            <a:lvl1pPr marL="0" indent="0" algn="l">
              <a:spcBef>
                <a:spcPts val="0"/>
              </a:spcBef>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dirty="0"/>
              <a:t>Name </a:t>
            </a:r>
            <a:r>
              <a:rPr lang="de-DE" dirty="0" err="1"/>
              <a:t>of</a:t>
            </a:r>
            <a:r>
              <a:rPr lang="de-DE" dirty="0"/>
              <a:t> </a:t>
            </a:r>
            <a:r>
              <a:rPr lang="de-DE" dirty="0" err="1"/>
              <a:t>the</a:t>
            </a:r>
            <a:r>
              <a:rPr lang="de-DE" dirty="0"/>
              <a:t> </a:t>
            </a:r>
            <a:r>
              <a:rPr lang="de-DE" dirty="0" err="1"/>
              <a:t>event</a:t>
            </a:r>
            <a:endParaRPr lang="de-DE" dirty="0"/>
          </a:p>
          <a:p>
            <a:r>
              <a:rPr lang="de-DE" dirty="0"/>
              <a:t>Name </a:t>
            </a:r>
            <a:r>
              <a:rPr lang="de-DE" dirty="0" err="1"/>
              <a:t>of</a:t>
            </a:r>
            <a:r>
              <a:rPr lang="de-DE" dirty="0"/>
              <a:t> </a:t>
            </a:r>
            <a:r>
              <a:rPr lang="de-DE" dirty="0" err="1"/>
              <a:t>Presenter</a:t>
            </a:r>
            <a:endParaRPr lang="de-DE" dirty="0"/>
          </a:p>
          <a:p>
            <a:r>
              <a:rPr lang="de-DE" dirty="0"/>
              <a:t>Date:</a:t>
            </a:r>
            <a:endParaRPr lang="en-US" dirty="0"/>
          </a:p>
        </p:txBody>
      </p:sp>
      <p:sp>
        <p:nvSpPr>
          <p:cNvPr id="5" name="Footer Placeholder 4"/>
          <p:cNvSpPr>
            <a:spLocks noGrp="1"/>
          </p:cNvSpPr>
          <p:nvPr>
            <p:ph type="ftr" sz="quarter" idx="11"/>
          </p:nvPr>
        </p:nvSpPr>
        <p:spPr/>
        <p:txBody>
          <a:bodyPr/>
          <a:lstStyle/>
          <a:p>
            <a:r>
              <a:rPr lang="en-US" dirty="0"/>
              <a:t>E-Health Literacy | Co-Funded by the European Commission</a:t>
            </a:r>
          </a:p>
        </p:txBody>
      </p:sp>
      <p:pic>
        <p:nvPicPr>
          <p:cNvPr id="10" name="Grafik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1855" y="3440784"/>
            <a:ext cx="1028335" cy="1112928"/>
          </a:xfrm>
          <a:prstGeom prst="rect">
            <a:avLst/>
          </a:prstGeom>
        </p:spPr>
      </p:pic>
      <p:pic>
        <p:nvPicPr>
          <p:cNvPr id="11" name="Grafik 10"/>
          <p:cNvPicPr>
            <a:picLocks noChangeAspect="1"/>
          </p:cNvPicPr>
          <p:nvPr userDrawn="1"/>
        </p:nvPicPr>
        <p:blipFill rotWithShape="1">
          <a:blip r:embed="rId3">
            <a:extLst>
              <a:ext uri="{28A0092B-C50C-407E-A947-70E740481C1C}">
                <a14:useLocalDpi xmlns:a14="http://schemas.microsoft.com/office/drawing/2010/main" val="0"/>
              </a:ext>
            </a:extLst>
          </a:blip>
          <a:srcRect l="25071" b="6147"/>
          <a:stretch/>
        </p:blipFill>
        <p:spPr>
          <a:xfrm>
            <a:off x="9515230" y="4553712"/>
            <a:ext cx="2652516" cy="1370234"/>
          </a:xfrm>
          <a:prstGeom prst="rect">
            <a:avLst/>
          </a:prstGeom>
        </p:spPr>
      </p:pic>
      <p:pic>
        <p:nvPicPr>
          <p:cNvPr id="12" name="Grafik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2919" y="6206626"/>
            <a:ext cx="2590865" cy="54355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12/21/2023</a:t>
            </a:fld>
            <a:endParaRPr lang="en-US" dirty="0"/>
          </a:p>
        </p:txBody>
      </p:sp>
      <p:sp>
        <p:nvSpPr>
          <p:cNvPr id="8" name="Footer Placeholder 7"/>
          <p:cNvSpPr>
            <a:spLocks noGrp="1"/>
          </p:cNvSpPr>
          <p:nvPr>
            <p:ph type="ftr" sz="quarter" idx="11"/>
          </p:nvPr>
        </p:nvSpPr>
        <p:spPr/>
        <p:txBody>
          <a:bodyPr/>
          <a:lstStyle/>
          <a:p>
            <a:r>
              <a:rPr lang="en-US" dirty="0"/>
              <a:t>E-Health Literacy | Co-Funded by the European Commission</a:t>
            </a:r>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12/21/2023</a:t>
            </a:fld>
            <a:endParaRPr lang="en-US" dirty="0"/>
          </a:p>
        </p:txBody>
      </p:sp>
      <p:sp>
        <p:nvSpPr>
          <p:cNvPr id="8" name="Footer Placeholder 7"/>
          <p:cNvSpPr>
            <a:spLocks noGrp="1"/>
          </p:cNvSpPr>
          <p:nvPr>
            <p:ph type="ftr" sz="quarter" idx="11"/>
          </p:nvPr>
        </p:nvSpPr>
        <p:spPr/>
        <p:txBody>
          <a:bodyPr/>
          <a:lstStyle/>
          <a:p>
            <a:r>
              <a:rPr lang="en-US" dirty="0"/>
              <a:t>E-Health Literacy | Co-Funded by the European Commission</a:t>
            </a:r>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Footer Placeholder 4"/>
          <p:cNvSpPr>
            <a:spLocks noGrp="1"/>
          </p:cNvSpPr>
          <p:nvPr>
            <p:ph type="ftr" sz="quarter" idx="11"/>
          </p:nvPr>
        </p:nvSpPr>
        <p:spPr/>
        <p:txBody>
          <a:bodyPr/>
          <a:lstStyle/>
          <a:p>
            <a:r>
              <a:rPr lang="en-US" dirty="0"/>
              <a:t>E-Health Literacy | Co-Funded by the European Commission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de-DE"/>
              <a:t>Titelmasterformat durch Klicken bearbeiten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5" name="Footer Placeholder 4"/>
          <p:cNvSpPr>
            <a:spLocks noGrp="1"/>
          </p:cNvSpPr>
          <p:nvPr>
            <p:ph type="ftr" sz="quarter" idx="11"/>
          </p:nvPr>
        </p:nvSpPr>
        <p:spPr/>
        <p:txBody>
          <a:bodyPr/>
          <a:lstStyle/>
          <a:p>
            <a:r>
              <a:rPr lang="en-US" dirty="0"/>
              <a:t>E-Health Literacy | Co-Funded by the European Commission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9" name="Footer Placeholder 8"/>
          <p:cNvSpPr>
            <a:spLocks noGrp="1"/>
          </p:cNvSpPr>
          <p:nvPr>
            <p:ph type="ftr" sz="quarter" idx="11"/>
          </p:nvPr>
        </p:nvSpPr>
        <p:spPr/>
        <p:txBody>
          <a:bodyPr/>
          <a:lstStyle/>
          <a:p>
            <a:r>
              <a:rPr lang="en-US" dirty="0"/>
              <a:t>E-Health Literacy | Co-Funded by the European Commission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Footer Placeholder 10"/>
          <p:cNvSpPr>
            <a:spLocks noGrp="1"/>
          </p:cNvSpPr>
          <p:nvPr>
            <p:ph type="ftr" sz="quarter" idx="11"/>
          </p:nvPr>
        </p:nvSpPr>
        <p:spPr/>
        <p:txBody>
          <a:bodyPr/>
          <a:lstStyle/>
          <a:p>
            <a:r>
              <a:rPr lang="en-US" dirty="0"/>
              <a:t>E-Health Literacy | Co-Funded by the European Commission</a:t>
            </a:r>
          </a:p>
        </p:txBody>
      </p:sp>
      <p:sp>
        <p:nvSpPr>
          <p:cNvPr id="12" name="Slide Number Placeholder 11"/>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a:t>Titelmasterformat durch Klicken bearbeiten</a:t>
            </a:r>
            <a:endParaRPr lang="en-US" dirty="0"/>
          </a:p>
        </p:txBody>
      </p:sp>
      <p:sp>
        <p:nvSpPr>
          <p:cNvPr id="7" name="Footer Placeholder 6"/>
          <p:cNvSpPr>
            <a:spLocks noGrp="1"/>
          </p:cNvSpPr>
          <p:nvPr>
            <p:ph type="ftr" sz="quarter" idx="11"/>
          </p:nvPr>
        </p:nvSpPr>
        <p:spPr/>
        <p:txBody>
          <a:bodyPr/>
          <a:lstStyle/>
          <a:p>
            <a:r>
              <a:rPr lang="en-US" dirty="0"/>
              <a:t>E-Health Literacy | Co-Funded by the European Commission</a:t>
            </a:r>
          </a:p>
        </p:txBody>
      </p:sp>
      <p:sp>
        <p:nvSpPr>
          <p:cNvPr id="8" name="Slide Number Placeholder 7"/>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12/21/2023</a:t>
            </a:fld>
            <a:endParaRPr lang="en-US" dirty="0"/>
          </a:p>
        </p:txBody>
      </p:sp>
      <p:sp>
        <p:nvSpPr>
          <p:cNvPr id="6" name="Footer Placeholder 5"/>
          <p:cNvSpPr>
            <a:spLocks noGrp="1"/>
          </p:cNvSpPr>
          <p:nvPr>
            <p:ph type="ftr" sz="quarter" idx="11"/>
          </p:nvPr>
        </p:nvSpPr>
        <p:spPr/>
        <p:txBody>
          <a:bodyPr/>
          <a:lstStyle/>
          <a:p>
            <a:r>
              <a:rPr lang="en-US" dirty="0"/>
              <a:t>E-Health Literacy | Co-Funded by the European Commission</a:t>
            </a:r>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de-DE"/>
              <a:t>Titelmasterformat durch Klicken bearbeiten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12/21/2023</a:t>
            </a:fld>
            <a:endParaRPr lang="en-US" dirty="0"/>
          </a:p>
        </p:txBody>
      </p:sp>
      <p:sp>
        <p:nvSpPr>
          <p:cNvPr id="9" name="Footer Placeholder 8"/>
          <p:cNvSpPr>
            <a:spLocks noGrp="1"/>
          </p:cNvSpPr>
          <p:nvPr>
            <p:ph type="ftr" sz="quarter" idx="11"/>
          </p:nvPr>
        </p:nvSpPr>
        <p:spPr/>
        <p:txBody>
          <a:bodyPr/>
          <a:lstStyle/>
          <a:p>
            <a:r>
              <a:rPr lang="en-US" dirty="0"/>
              <a:t>E-Health Literacy | Co-Funded by the European Commission</a:t>
            </a:r>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12/21/2023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r>
              <a:rPr lang="en-US" dirty="0"/>
              <a:t>E-Health Literacy | Co-Funded by the European Commission</a:t>
            </a:r>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b="1">
                <a:solidFill>
                  <a:srgbClr val="006665"/>
                </a:solidFill>
              </a:defRPr>
            </a:lvl1pPr>
          </a:lstStyle>
          <a:p>
            <a:r>
              <a:rPr lang="en-US" dirty="0"/>
              <a:t>E-Health Literacy | Co-Funded by the European Commission</a:t>
            </a:r>
          </a:p>
        </p:txBody>
      </p:sp>
      <p:pic>
        <p:nvPicPr>
          <p:cNvPr id="8" name="Grafik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888717" y="5994175"/>
            <a:ext cx="2046996" cy="844220"/>
          </a:xfrm>
          <a:prstGeom prst="rect">
            <a:avLst/>
          </a:prstGeom>
        </p:spPr>
      </p:pic>
      <p:pic>
        <p:nvPicPr>
          <p:cNvPr id="9" name="Grafik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52919" y="6206626"/>
            <a:ext cx="2590865" cy="543551"/>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rgbClr val="EE6926"/>
        </a:buClr>
        <a:buFont typeface="Arial" panose="020B0604020202020204" pitchFamily="34" charset="0"/>
        <a:buChar char="•"/>
        <a:defRPr sz="24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rgbClr val="EE6926"/>
        </a:buClr>
        <a:buFont typeface="Wingdings 2" pitchFamily="18" charset="2"/>
        <a:buChar char=""/>
        <a:defRPr sz="20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rgbClr val="EE6926"/>
        </a:buClr>
        <a:buFont typeface="Wingdings 2" pitchFamily="18" charset="2"/>
        <a:buChar char=""/>
        <a:defRPr sz="18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rgbClr val="EE6926"/>
        </a:buClr>
        <a:buFont typeface="Wingdings 2" pitchFamily="18" charset="2"/>
        <a:buChar char=""/>
        <a:defRPr sz="16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rgbClr val="EE6926"/>
        </a:buClr>
        <a:buFont typeface="Wingdings 2" pitchFamily="18" charset="2"/>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bfdi.bund.de/SharedDocs/Downloads/DE/Flyer/Datenschutz_MeineRechte.pdf?__blob=publicationFile&amp;v=6" TargetMode="External"/><Relationship Id="rId2" Type="http://schemas.openxmlformats.org/officeDocument/2006/relationships/hyperlink" Target="https://www.bfdi.bund.de/DE/Buerger/Basiswissen/Betroffenenrechte/BetroffenenRechte_node.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bfdi.bund.de/DE/Service/Anschriften/anschriften_table.html" TargetMode="External"/><Relationship Id="rId2" Type="http://schemas.openxmlformats.org/officeDocument/2006/relationships/hyperlink" Target="https://www.bfdi.bund.de/" TargetMode="External"/><Relationship Id="rId1" Type="http://schemas.openxmlformats.org/officeDocument/2006/relationships/slideLayout" Target="../slideLayouts/slideLayout2.xml"/><Relationship Id="rId4" Type="http://schemas.openxmlformats.org/officeDocument/2006/relationships/hyperlink" Target="https://www.datenschutzzentrum.de/formular/beschwerde.ph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ndr.de/ratgeber/verbraucher/Elektronische-Patientenakte-Das-sind-die-wichtigsten-Fakten,faqpatientenakte100.html" TargetMode="External"/><Relationship Id="rId7" Type="http://schemas.openxmlformats.org/officeDocument/2006/relationships/hyperlink" Target="https://www.epa-checkup.d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hausaerzteverband.de/presse-medien/pressemitteilungen/nachrichten-detailansicht/deutscher-hausaerzteverband-legt-eckpunktepapier-zur-weiterentwicklung-der-elektronischen-patientenakte-vor" TargetMode="External"/><Relationship Id="rId5" Type="http://schemas.openxmlformats.org/officeDocument/2006/relationships/hyperlink" Target="https://www.zdf.de/nachrichten/politik/e-patientenakte-digitalisierung-gesundheiteswesen-lauterbach-100.html" TargetMode="External"/><Relationship Id="rId4" Type="http://schemas.openxmlformats.org/officeDocument/2006/relationships/hyperlink" Target="https://www.bundesgesundheitsministerium.de/elektronische-patientenakte.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chrome.google.com/webstore/"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8" Type="http://schemas.openxmlformats.org/officeDocument/2006/relationships/hyperlink" Target="https://pixabay.com/de/users/megan_rexazin-6742250/" TargetMode="External"/><Relationship Id="rId3" Type="http://schemas.openxmlformats.org/officeDocument/2006/relationships/hyperlink" Target="https://www.digitale-chancen.de/" TargetMode="External"/><Relationship Id="rId7" Type="http://schemas.openxmlformats.org/officeDocument/2006/relationships/hyperlink" Target="https://pixabay.com/de/users/publicdomainpictures-14/"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pixabay.com/de/users/benediktgeyer-1771636/" TargetMode="External"/><Relationship Id="rId5" Type="http://schemas.openxmlformats.org/officeDocument/2006/relationships/hyperlink" Target="https://pixabay.com/de/users/geralt-9301/" TargetMode="External"/><Relationship Id="rId4" Type="http://schemas.openxmlformats.org/officeDocument/2006/relationships/hyperlink" Target="https://pixabay.com/de/users/schluesseldienst-1379492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solidFill>
                  <a:schemeClr val="accent1">
                    <a:lumMod val="20000"/>
                    <a:lumOff val="80000"/>
                  </a:schemeClr>
                </a:solidFill>
              </a:rPr>
              <a:t>Modul 2</a:t>
            </a:r>
            <a:endParaRPr lang="en-US" dirty="0">
              <a:solidFill>
                <a:schemeClr val="accent1">
                  <a:lumMod val="20000"/>
                  <a:lumOff val="80000"/>
                </a:schemeClr>
              </a:solidFill>
            </a:endParaRPr>
          </a:p>
        </p:txBody>
      </p:sp>
      <p:sp>
        <p:nvSpPr>
          <p:cNvPr id="3" name="Untertitel 2"/>
          <p:cNvSpPr>
            <a:spLocks noGrp="1"/>
          </p:cNvSpPr>
          <p:nvPr>
            <p:ph type="subTitle" idx="1"/>
          </p:nvPr>
        </p:nvSpPr>
        <p:spPr/>
        <p:txBody>
          <a:bodyPr>
            <a:noAutofit/>
          </a:bodyPr>
          <a:lstStyle/>
          <a:p>
            <a:r>
              <a:rPr lang="de-DE" sz="3600" i="1" dirty="0">
                <a:solidFill>
                  <a:schemeClr val="bg1"/>
                </a:solidFill>
              </a:rPr>
              <a:t>Datenschutz</a:t>
            </a:r>
          </a:p>
        </p:txBody>
      </p:sp>
    </p:spTree>
    <p:extLst>
      <p:ext uri="{BB962C8B-B14F-4D97-AF65-F5344CB8AC3E}">
        <p14:creationId xmlns:p14="http://schemas.microsoft.com/office/powerpoint/2010/main" val="1038182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Datafizierung der Gesundheit:</a:t>
            </a:r>
            <a:br>
              <a:rPr lang="de-DE" dirty="0"/>
            </a:br>
            <a:r>
              <a:rPr lang="de-DE" dirty="0"/>
              <a:t/>
            </a:r>
            <a:br>
              <a:rPr lang="de-DE" dirty="0"/>
            </a:br>
            <a:r>
              <a:rPr lang="de-DE" dirty="0"/>
              <a:t>Merkmale</a:t>
            </a:r>
            <a:br>
              <a:rPr lang="de-DE" dirty="0"/>
            </a:br>
            <a:r>
              <a:rPr lang="de-DE" dirty="0"/>
              <a:t>+</a:t>
            </a:r>
            <a:r>
              <a:rPr lang="de-DE" b="1" dirty="0"/>
              <a:t/>
            </a:r>
            <a:br>
              <a:rPr lang="de-DE" b="1" dirty="0"/>
            </a:br>
            <a:r>
              <a:rPr lang="de-DE" b="1" dirty="0"/>
              <a:t>Folgen</a:t>
            </a:r>
            <a:r>
              <a:rPr lang="de-DE" dirty="0"/>
              <a:t/>
            </a:r>
            <a:br>
              <a:rPr lang="de-DE" dirty="0"/>
            </a:br>
            <a:endParaRPr lang="en-US"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976707837"/>
              </p:ext>
            </p:extLst>
          </p:nvPr>
        </p:nvGraphicFramePr>
        <p:xfrm>
          <a:off x="4356418" y="904240"/>
          <a:ext cx="6545262" cy="4176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9495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lgn="ctr"/>
            <a:r>
              <a:rPr lang="de-DE" dirty="0"/>
              <a:t>Datafizierung der Gesundheit:</a:t>
            </a:r>
            <a:br>
              <a:rPr lang="de-DE" dirty="0"/>
            </a:br>
            <a:r>
              <a:rPr lang="de-DE" dirty="0"/>
              <a:t> </a:t>
            </a:r>
            <a:br>
              <a:rPr lang="de-DE" dirty="0"/>
            </a:br>
            <a:r>
              <a:rPr lang="de-DE" b="1" dirty="0"/>
              <a:t>Folgen</a:t>
            </a:r>
          </a:p>
        </p:txBody>
      </p:sp>
      <p:sp>
        <p:nvSpPr>
          <p:cNvPr id="6" name="Rechteck 5"/>
          <p:cNvSpPr/>
          <p:nvPr/>
        </p:nvSpPr>
        <p:spPr>
          <a:xfrm>
            <a:off x="3650466" y="721144"/>
            <a:ext cx="4121934" cy="2550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de-DE" sz="2800" dirty="0"/>
              <a:t>Verlagerung des Wissens über Gesundheit über die traditionellen  klinischen/ärztlichen Grenzen hinaus</a:t>
            </a:r>
          </a:p>
        </p:txBody>
      </p:sp>
      <p:sp>
        <p:nvSpPr>
          <p:cNvPr id="7" name="Rechteck 6"/>
          <p:cNvSpPr/>
          <p:nvPr/>
        </p:nvSpPr>
        <p:spPr>
          <a:xfrm>
            <a:off x="3650466" y="3550965"/>
            <a:ext cx="3662142" cy="2130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de-DE" sz="2000" dirty="0"/>
              <a:t>Mehr Selbstbestimmung, Selbstverantwortung </a:t>
            </a:r>
          </a:p>
          <a:p>
            <a:pPr lvl="0"/>
            <a:r>
              <a:rPr lang="de-DE" sz="2000" dirty="0"/>
              <a:t>
</a:t>
            </a:r>
            <a:r>
              <a:rPr lang="de-DE" sz="2000" dirty="0" smtClean="0"/>
              <a:t>z.B. Schaffung </a:t>
            </a:r>
            <a:r>
              <a:rPr lang="de-DE" sz="2000" dirty="0"/>
              <a:t>neuartiger Pflegegemeinschaften und -Dienste</a:t>
            </a:r>
          </a:p>
        </p:txBody>
      </p:sp>
      <p:sp>
        <p:nvSpPr>
          <p:cNvPr id="8" name="Rechteck 7"/>
          <p:cNvSpPr/>
          <p:nvPr/>
        </p:nvSpPr>
        <p:spPr>
          <a:xfrm>
            <a:off x="7972140" y="721143"/>
            <a:ext cx="3966941" cy="2550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de-DE" sz="2800" dirty="0"/>
              <a:t>Weiterverwendung von Daten für Zwecke, die nicht mit der Gesundheitsversorgung </a:t>
            </a:r>
            <a:r>
              <a:rPr lang="de-DE" sz="2800" dirty="0" smtClean="0"/>
              <a:t>zusammenhängen</a:t>
            </a:r>
            <a:endParaRPr lang="de-DE" sz="2800" dirty="0"/>
          </a:p>
        </p:txBody>
      </p:sp>
      <p:sp>
        <p:nvSpPr>
          <p:cNvPr id="9" name="Rechteck 8"/>
          <p:cNvSpPr/>
          <p:nvPr/>
        </p:nvSpPr>
        <p:spPr>
          <a:xfrm>
            <a:off x="7523104" y="3550964"/>
            <a:ext cx="3662141" cy="2130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de-DE" sz="2000" dirty="0" err="1"/>
              <a:t>Monetarisierung</a:t>
            </a:r>
            <a:r>
              <a:rPr lang="de-DE" sz="2000" dirty="0"/>
              <a:t> / Werbung</a:t>
            </a:r>
          </a:p>
          <a:p>
            <a:pPr lvl="0"/>
            <a:endParaRPr lang="de-DE" sz="2000" dirty="0"/>
          </a:p>
          <a:p>
            <a:pPr lvl="0"/>
            <a:r>
              <a:rPr lang="de-DE" sz="2000" dirty="0"/>
              <a:t>Entscheidungen, die das Leben beeinflussen (Kredite, Versicherungen, Arbeitsproduktivität)</a:t>
            </a:r>
          </a:p>
        </p:txBody>
      </p:sp>
    </p:spTree>
    <p:extLst>
      <p:ext uri="{BB962C8B-B14F-4D97-AF65-F5344CB8AC3E}">
        <p14:creationId xmlns:p14="http://schemas.microsoft.com/office/powerpoint/2010/main" val="223668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19847"/>
            <a:ext cx="3472774" cy="5379396"/>
          </a:xfrm>
          <a:solidFill>
            <a:schemeClr val="bg1"/>
          </a:solidFill>
        </p:spPr>
        <p:txBody>
          <a:bodyPr/>
          <a:lstStyle/>
          <a:p>
            <a:pPr algn="ctr"/>
            <a:r>
              <a:rPr lang="de-DE" sz="3200" dirty="0"/>
              <a:t/>
            </a:r>
            <a:br>
              <a:rPr lang="de-DE" sz="3200" dirty="0"/>
            </a:br>
            <a:r>
              <a:rPr lang="de-DE" sz="3200" dirty="0"/>
              <a:t> </a:t>
            </a:r>
            <a:br>
              <a:rPr lang="de-DE" sz="3200" dirty="0"/>
            </a:br>
            <a:endParaRPr lang="en-US"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129624115"/>
              </p:ext>
            </p:extLst>
          </p:nvPr>
        </p:nvGraphicFramePr>
        <p:xfrm>
          <a:off x="1381328" y="494268"/>
          <a:ext cx="9970851" cy="6081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feld 4">
            <a:extLst>
              <a:ext uri="{FF2B5EF4-FFF2-40B4-BE49-F238E27FC236}">
                <a16:creationId xmlns:a16="http://schemas.microsoft.com/office/drawing/2014/main" id="{E9D2EE77-C984-F1CE-1BFA-C5FC91FD3560}"/>
              </a:ext>
            </a:extLst>
          </p:cNvPr>
          <p:cNvSpPr txBox="1"/>
          <p:nvPr/>
        </p:nvSpPr>
        <p:spPr>
          <a:xfrm>
            <a:off x="81250" y="53060"/>
            <a:ext cx="6099242" cy="369332"/>
          </a:xfrm>
          <a:prstGeom prst="rect">
            <a:avLst/>
          </a:prstGeom>
          <a:noFill/>
        </p:spPr>
        <p:txBody>
          <a:bodyPr wrap="square">
            <a:spAutoFit/>
          </a:bodyPr>
          <a:lstStyle/>
          <a:p>
            <a:r>
              <a:rPr lang="de-DE" sz="1800" b="1" dirty="0">
                <a:solidFill>
                  <a:schemeClr val="accent2"/>
                </a:solidFill>
              </a:rPr>
              <a:t>Datafizierung der Gesundheit: Wer verwendet Daten </a:t>
            </a:r>
            <a:r>
              <a:rPr lang="de-DE" sz="1800" b="1" dirty="0" smtClean="0">
                <a:solidFill>
                  <a:schemeClr val="accent2"/>
                </a:solidFill>
              </a:rPr>
              <a:t>wofür?</a:t>
            </a:r>
            <a:endParaRPr lang="de-DE" b="1" dirty="0">
              <a:solidFill>
                <a:schemeClr val="accent2"/>
              </a:solidFill>
            </a:endParaRPr>
          </a:p>
        </p:txBody>
      </p:sp>
    </p:spTree>
    <p:extLst>
      <p:ext uri="{BB962C8B-B14F-4D97-AF65-F5344CB8AC3E}">
        <p14:creationId xmlns:p14="http://schemas.microsoft.com/office/powerpoint/2010/main" val="32249444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A2A4C-DCFD-C8C8-EB6C-4A77D1610267}"/>
              </a:ext>
            </a:extLst>
          </p:cNvPr>
          <p:cNvSpPr>
            <a:spLocks noGrp="1"/>
          </p:cNvSpPr>
          <p:nvPr>
            <p:ph type="title"/>
          </p:nvPr>
        </p:nvSpPr>
        <p:spPr>
          <a:xfrm>
            <a:off x="77820" y="778213"/>
            <a:ext cx="3171217" cy="5340485"/>
          </a:xfrm>
        </p:spPr>
        <p:txBody>
          <a:bodyPr>
            <a:normAutofit fontScale="90000"/>
          </a:bodyPr>
          <a:lstStyle/>
          <a:p>
            <a:pPr algn="ctr"/>
            <a:r>
              <a:rPr lang="de-DE" sz="3600" dirty="0" smtClean="0"/>
              <a:t>Begriffe </a:t>
            </a:r>
            <a:r>
              <a:rPr lang="de-DE" sz="3600" dirty="0"/>
              <a:t>Datafizierung und  </a:t>
            </a:r>
            <a:r>
              <a:rPr lang="de-DE" sz="3600" b="1" dirty="0"/>
              <a:t>DSGVO</a:t>
            </a:r>
            <a:r>
              <a:rPr lang="de-DE" sz="3600" dirty="0"/>
              <a:t> einordnen und Zusammenhang mit ökonomischer Nutzung von digitalen Gesundheitsdaten herstellen</a:t>
            </a:r>
            <a:endParaRPr lang="en-US" dirty="0"/>
          </a:p>
        </p:txBody>
      </p:sp>
      <p:pic>
        <p:nvPicPr>
          <p:cNvPr id="7" name="Inhaltsplatzhalter 6" descr="Ein Bild, das Flagge, Symbol, Logo, Grafiken enthält.&#10;&#10;Automatisch generierte Beschreibung">
            <a:extLst>
              <a:ext uri="{FF2B5EF4-FFF2-40B4-BE49-F238E27FC236}">
                <a16:creationId xmlns:a16="http://schemas.microsoft.com/office/drawing/2014/main" id="{543A6BC9-4E9B-3174-8AA2-106F1C46200A}"/>
              </a:ext>
            </a:extLst>
          </p:cNvPr>
          <p:cNvPicPr>
            <a:picLocks noGrp="1" noChangeAspect="1"/>
          </p:cNvPicPr>
          <p:nvPr>
            <p:ph idx="1"/>
          </p:nvPr>
        </p:nvPicPr>
        <p:blipFill>
          <a:blip r:embed="rId3"/>
          <a:stretch>
            <a:fillRect/>
          </a:stretch>
        </p:blipFill>
        <p:spPr>
          <a:xfrm>
            <a:off x="3852154" y="778213"/>
            <a:ext cx="7461231" cy="5275324"/>
          </a:xfrm>
        </p:spPr>
      </p:pic>
    </p:spTree>
    <p:extLst>
      <p:ext uri="{BB962C8B-B14F-4D97-AF65-F5344CB8AC3E}">
        <p14:creationId xmlns:p14="http://schemas.microsoft.com/office/powerpoint/2010/main" val="1908530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ea typeface="+mj-lt"/>
                <a:cs typeface="+mj-lt"/>
              </a:rPr>
              <a:t>DSGVO</a:t>
            </a:r>
            <a:endParaRPr lang="en-US" sz="2800" i="1" dirty="0"/>
          </a:p>
        </p:txBody>
      </p:sp>
      <p:sp>
        <p:nvSpPr>
          <p:cNvPr id="3" name="Inhaltsplatzhalter 2"/>
          <p:cNvSpPr>
            <a:spLocks noGrp="1"/>
          </p:cNvSpPr>
          <p:nvPr>
            <p:ph idx="1"/>
          </p:nvPr>
        </p:nvSpPr>
        <p:spPr>
          <a:xfrm>
            <a:off x="3649169" y="840921"/>
            <a:ext cx="7315200" cy="5054042"/>
          </a:xfrm>
        </p:spPr>
        <p:txBody>
          <a:bodyPr anchor="t">
            <a:normAutofit lnSpcReduction="10000"/>
          </a:bodyPr>
          <a:lstStyle/>
          <a:p>
            <a:pPr marL="0" indent="0">
              <a:buNone/>
            </a:pPr>
            <a:r>
              <a:rPr lang="de-DE" sz="2800" b="1" dirty="0">
                <a:solidFill>
                  <a:schemeClr val="accent2"/>
                </a:solidFill>
              </a:rPr>
              <a:t>Was regelt die DSGVO?</a:t>
            </a:r>
          </a:p>
          <a:p>
            <a:pPr>
              <a:buFont typeface="Wingdings" panose="05000000000000000000" pitchFamily="2" charset="2"/>
              <a:buChar char="§"/>
            </a:pPr>
            <a:r>
              <a:rPr lang="de-DE" sz="2800" dirty="0">
                <a:solidFill>
                  <a:schemeClr val="tx1"/>
                </a:solidFill>
              </a:rPr>
              <a:t>Die </a:t>
            </a:r>
            <a:r>
              <a:rPr lang="de-DE" sz="2800" dirty="0" err="1">
                <a:solidFill>
                  <a:schemeClr val="tx1"/>
                </a:solidFill>
              </a:rPr>
              <a:t>Datenschutzgrundverodnung</a:t>
            </a:r>
            <a:r>
              <a:rPr lang="de-DE" sz="2800" dirty="0">
                <a:solidFill>
                  <a:schemeClr val="tx1"/>
                </a:solidFill>
              </a:rPr>
              <a:t> (DSGVO) regelt das </a:t>
            </a:r>
            <a:r>
              <a:rPr lang="de-DE" sz="2800" b="1" dirty="0">
                <a:solidFill>
                  <a:schemeClr val="tx1"/>
                </a:solidFill>
              </a:rPr>
              <a:t>Erfassen, Speichern und Auswerten </a:t>
            </a:r>
            <a:r>
              <a:rPr lang="de-DE" sz="2800" dirty="0">
                <a:solidFill>
                  <a:schemeClr val="tx1"/>
                </a:solidFill>
              </a:rPr>
              <a:t>von </a:t>
            </a:r>
            <a:r>
              <a:rPr lang="de-DE" sz="2800" b="1" dirty="0">
                <a:solidFill>
                  <a:schemeClr val="tx1"/>
                </a:solidFill>
              </a:rPr>
              <a:t>personenbezogenen Daten </a:t>
            </a:r>
            <a:r>
              <a:rPr lang="de-DE" sz="2800" dirty="0">
                <a:solidFill>
                  <a:schemeClr val="tx1"/>
                </a:solidFill>
              </a:rPr>
              <a:t>für Unternehmen, Institutionen und den Staat (Behörden …).</a:t>
            </a:r>
            <a:br>
              <a:rPr lang="de-DE" sz="2800" dirty="0">
                <a:solidFill>
                  <a:schemeClr val="tx1"/>
                </a:solidFill>
              </a:rPr>
            </a:br>
            <a:endParaRPr lang="de-DE" sz="2800" dirty="0">
              <a:solidFill>
                <a:schemeClr val="tx1"/>
              </a:solidFill>
            </a:endParaRPr>
          </a:p>
          <a:p>
            <a:pPr>
              <a:buFont typeface="Wingdings" panose="05000000000000000000" pitchFamily="2" charset="2"/>
              <a:buChar char="§"/>
            </a:pPr>
            <a:r>
              <a:rPr lang="de-DE" sz="2800" dirty="0">
                <a:solidFill>
                  <a:schemeClr val="tx1"/>
                </a:solidFill>
              </a:rPr>
              <a:t>Grundsatz der DSGVO: </a:t>
            </a:r>
            <a:r>
              <a:rPr lang="de-DE" sz="2800" b="1" dirty="0">
                <a:solidFill>
                  <a:schemeClr val="tx1"/>
                </a:solidFill>
              </a:rPr>
              <a:t>Verbotsprinzip</a:t>
            </a:r>
            <a:br>
              <a:rPr lang="de-DE" sz="2800" b="1" dirty="0">
                <a:solidFill>
                  <a:schemeClr val="tx1"/>
                </a:solidFill>
              </a:rPr>
            </a:br>
            <a:r>
              <a:rPr lang="de-DE" sz="2800" dirty="0">
                <a:solidFill>
                  <a:schemeClr val="tx1"/>
                </a:solidFill>
              </a:rPr>
              <a:t/>
            </a:r>
            <a:br>
              <a:rPr lang="de-DE" sz="2800" dirty="0">
                <a:solidFill>
                  <a:schemeClr val="tx1"/>
                </a:solidFill>
              </a:rPr>
            </a:br>
            <a:r>
              <a:rPr lang="de-DE" sz="2800" dirty="0">
                <a:solidFill>
                  <a:schemeClr val="tx1"/>
                </a:solidFill>
              </a:rPr>
              <a:t>Die Verarbeitung personenbezogener Daten ist grundsätzlich verboten und </a:t>
            </a:r>
            <a:r>
              <a:rPr lang="de-DE" sz="2800" b="1" dirty="0">
                <a:solidFill>
                  <a:schemeClr val="tx1"/>
                </a:solidFill>
              </a:rPr>
              <a:t>ausnahmsweise gestattet </a:t>
            </a:r>
            <a:r>
              <a:rPr lang="de-DE" sz="2800" dirty="0">
                <a:solidFill>
                  <a:schemeClr val="tx1"/>
                </a:solidFill>
              </a:rPr>
              <a:t>ist, wenn eine der Erlaubnisnormen der DSGVO greift.</a:t>
            </a:r>
          </a:p>
        </p:txBody>
      </p:sp>
    </p:spTree>
    <p:extLst>
      <p:ext uri="{BB962C8B-B14F-4D97-AF65-F5344CB8AC3E}">
        <p14:creationId xmlns:p14="http://schemas.microsoft.com/office/powerpoint/2010/main" val="169958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ea typeface="+mj-lt"/>
                <a:cs typeface="+mj-lt"/>
              </a:rPr>
              <a:t>DSGVO</a:t>
            </a:r>
            <a:endParaRPr lang="en-US" sz="2800" i="1" dirty="0"/>
          </a:p>
        </p:txBody>
      </p:sp>
      <p:sp>
        <p:nvSpPr>
          <p:cNvPr id="3" name="Inhaltsplatzhalter 2"/>
          <p:cNvSpPr>
            <a:spLocks noGrp="1"/>
          </p:cNvSpPr>
          <p:nvPr>
            <p:ph idx="1"/>
          </p:nvPr>
        </p:nvSpPr>
        <p:spPr>
          <a:xfrm>
            <a:off x="3606800" y="727845"/>
            <a:ext cx="7315200" cy="5212080"/>
          </a:xfrm>
        </p:spPr>
        <p:txBody>
          <a:bodyPr anchor="t">
            <a:normAutofit/>
          </a:bodyPr>
          <a:lstStyle/>
          <a:p>
            <a:pPr marL="0" indent="0">
              <a:spcAft>
                <a:spcPts val="1800"/>
              </a:spcAft>
              <a:buNone/>
            </a:pPr>
            <a:r>
              <a:rPr lang="en-US" b="1" dirty="0" err="1">
                <a:solidFill>
                  <a:schemeClr val="accent2"/>
                </a:solidFill>
              </a:rPr>
              <a:t>Ziele</a:t>
            </a:r>
            <a:r>
              <a:rPr lang="en-US" b="1" dirty="0">
                <a:solidFill>
                  <a:schemeClr val="accent2"/>
                </a:solidFill>
              </a:rPr>
              <a:t> der DSGVO</a:t>
            </a:r>
            <a:endParaRPr lang="en-US" dirty="0">
              <a:solidFill>
                <a:schemeClr val="tx1"/>
              </a:solidFill>
            </a:endParaRPr>
          </a:p>
          <a:p>
            <a:pPr>
              <a:spcAft>
                <a:spcPts val="1200"/>
              </a:spcAft>
              <a:buFont typeface="Wingdings" panose="05000000000000000000" pitchFamily="2" charset="2"/>
              <a:buChar char="§"/>
            </a:pPr>
            <a:r>
              <a:rPr lang="de-DE" dirty="0">
                <a:solidFill>
                  <a:schemeClr val="tx1"/>
                </a:solidFill>
              </a:rPr>
              <a:t>Bürger*innen sollen die Kontrolle über ihre </a:t>
            </a:r>
            <a:r>
              <a:rPr lang="de-DE" b="1" dirty="0">
                <a:solidFill>
                  <a:schemeClr val="tx1"/>
                </a:solidFill>
              </a:rPr>
              <a:t>personenbezogenen Daten </a:t>
            </a:r>
            <a:r>
              <a:rPr lang="de-DE" dirty="0">
                <a:solidFill>
                  <a:schemeClr val="tx1"/>
                </a:solidFill>
              </a:rPr>
              <a:t>behalten</a:t>
            </a:r>
          </a:p>
          <a:p>
            <a:pPr>
              <a:spcAft>
                <a:spcPts val="1200"/>
              </a:spcAft>
              <a:buFont typeface="Wingdings" panose="05000000000000000000" pitchFamily="2" charset="2"/>
              <a:buChar char="§"/>
            </a:pPr>
            <a:r>
              <a:rPr lang="de-DE" dirty="0">
                <a:solidFill>
                  <a:schemeClr val="tx1"/>
                </a:solidFill>
              </a:rPr>
              <a:t>Bürger*innen sollen entscheiden können, wer welche Daten erfasst, speichert, auswertet (Zustimmung / Ablehnung)</a:t>
            </a:r>
          </a:p>
          <a:p>
            <a:pPr>
              <a:spcAft>
                <a:spcPts val="1200"/>
              </a:spcAft>
              <a:buFont typeface="Wingdings" panose="05000000000000000000" pitchFamily="2" charset="2"/>
              <a:buChar char="§"/>
            </a:pPr>
            <a:r>
              <a:rPr lang="de-DE" dirty="0">
                <a:solidFill>
                  <a:schemeClr val="tx1"/>
                </a:solidFill>
              </a:rPr>
              <a:t>Rechte der Bürger*innen über ihre personenbezogenen Daten stärken (Auskunftsrechte, Rechte auf Datenlöschung) </a:t>
            </a:r>
          </a:p>
          <a:p>
            <a:pPr>
              <a:spcAft>
                <a:spcPts val="1200"/>
              </a:spcAft>
              <a:buFont typeface="Wingdings" panose="05000000000000000000" pitchFamily="2" charset="2"/>
              <a:buChar char="§"/>
            </a:pPr>
            <a:r>
              <a:rPr lang="de-DE" dirty="0">
                <a:solidFill>
                  <a:schemeClr val="tx1"/>
                </a:solidFill>
              </a:rPr>
              <a:t>Regeln für internationale Unternehmen zu vereinfachen/vereinheitlichen</a:t>
            </a:r>
            <a:endParaRPr lang="en-US" dirty="0">
              <a:solidFill>
                <a:schemeClr val="tx1"/>
              </a:solidFill>
            </a:endParaRPr>
          </a:p>
        </p:txBody>
      </p:sp>
    </p:spTree>
    <p:extLst>
      <p:ext uri="{BB962C8B-B14F-4D97-AF65-F5344CB8AC3E}">
        <p14:creationId xmlns:p14="http://schemas.microsoft.com/office/powerpoint/2010/main" val="35788201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441900" y="368796"/>
            <a:ext cx="11096340" cy="62484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7123779" y="114124"/>
            <a:ext cx="4225479" cy="9815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t>Personenbezogene Daten</a:t>
            </a:r>
          </a:p>
        </p:txBody>
      </p:sp>
      <p:sp>
        <p:nvSpPr>
          <p:cNvPr id="8" name="Rechteck 7"/>
          <p:cNvSpPr/>
          <p:nvPr/>
        </p:nvSpPr>
        <p:spPr>
          <a:xfrm>
            <a:off x="5686141" y="559648"/>
            <a:ext cx="976441" cy="3056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Name</a:t>
            </a:r>
          </a:p>
        </p:txBody>
      </p:sp>
      <p:sp>
        <p:nvSpPr>
          <p:cNvPr id="9" name="Rechteck 8"/>
          <p:cNvSpPr/>
          <p:nvPr/>
        </p:nvSpPr>
        <p:spPr>
          <a:xfrm>
            <a:off x="1581068" y="1713416"/>
            <a:ext cx="1088201" cy="2504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Adresse</a:t>
            </a:r>
          </a:p>
        </p:txBody>
      </p:sp>
      <p:sp>
        <p:nvSpPr>
          <p:cNvPr id="10" name="Rechteck 9"/>
          <p:cNvSpPr/>
          <p:nvPr/>
        </p:nvSpPr>
        <p:spPr>
          <a:xfrm>
            <a:off x="3581671" y="689213"/>
            <a:ext cx="1707961" cy="3520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Geburtsdatum</a:t>
            </a:r>
          </a:p>
        </p:txBody>
      </p:sp>
      <p:sp>
        <p:nvSpPr>
          <p:cNvPr id="11" name="Rechteck 10"/>
          <p:cNvSpPr/>
          <p:nvPr/>
        </p:nvSpPr>
        <p:spPr>
          <a:xfrm>
            <a:off x="5525693" y="1282792"/>
            <a:ext cx="1850742" cy="2877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Telefonnummer</a:t>
            </a:r>
          </a:p>
        </p:txBody>
      </p:sp>
      <p:sp>
        <p:nvSpPr>
          <p:cNvPr id="12" name="Rechteck 11"/>
          <p:cNvSpPr/>
          <p:nvPr/>
        </p:nvSpPr>
        <p:spPr>
          <a:xfrm>
            <a:off x="7947776" y="1224222"/>
            <a:ext cx="1622141" cy="3520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E-Mail-Adresse</a:t>
            </a:r>
          </a:p>
        </p:txBody>
      </p:sp>
      <p:sp>
        <p:nvSpPr>
          <p:cNvPr id="13" name="Rechteck 12"/>
          <p:cNvSpPr/>
          <p:nvPr/>
        </p:nvSpPr>
        <p:spPr>
          <a:xfrm>
            <a:off x="3581671" y="1292784"/>
            <a:ext cx="1372681" cy="2516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IP-Adresse</a:t>
            </a:r>
          </a:p>
        </p:txBody>
      </p:sp>
      <p:sp>
        <p:nvSpPr>
          <p:cNvPr id="14" name="Rechteck 13"/>
          <p:cNvSpPr/>
          <p:nvPr/>
        </p:nvSpPr>
        <p:spPr>
          <a:xfrm>
            <a:off x="9309657" y="1770157"/>
            <a:ext cx="1088201" cy="2504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t>
            </a:r>
          </a:p>
        </p:txBody>
      </p:sp>
      <p:sp>
        <p:nvSpPr>
          <p:cNvPr id="15" name="Ellipse 14"/>
          <p:cNvSpPr/>
          <p:nvPr/>
        </p:nvSpPr>
        <p:spPr>
          <a:xfrm>
            <a:off x="976733" y="1771085"/>
            <a:ext cx="10031296" cy="4576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9372451" y="4366481"/>
            <a:ext cx="2488119" cy="535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t>sensible Daten</a:t>
            </a:r>
          </a:p>
        </p:txBody>
      </p:sp>
      <p:sp>
        <p:nvSpPr>
          <p:cNvPr id="17" name="Rechteck 16"/>
          <p:cNvSpPr/>
          <p:nvPr/>
        </p:nvSpPr>
        <p:spPr>
          <a:xfrm>
            <a:off x="2678578" y="2598324"/>
            <a:ext cx="6891339" cy="14053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solidFill>
                  <a:schemeClr val="bg1"/>
                </a:solidFill>
              </a:rPr>
              <a:t>ethnische Herkunft, </a:t>
            </a:r>
            <a:r>
              <a:rPr lang="de-DE" sz="2400" dirty="0"/>
              <a:t>politische Meinungen, religiöse / weltanschauliche Überzeugungen, </a:t>
            </a:r>
            <a:r>
              <a:rPr lang="de-DE" sz="2400" dirty="0">
                <a:solidFill>
                  <a:schemeClr val="bg1"/>
                </a:solidFill>
              </a:rPr>
              <a:t>Sexualleben, </a:t>
            </a:r>
            <a:r>
              <a:rPr lang="de-DE" sz="2400" dirty="0"/>
              <a:t>sexuelle Orientierung  … </a:t>
            </a:r>
            <a:endParaRPr lang="de-DE" sz="2400" dirty="0">
              <a:solidFill>
                <a:schemeClr val="tx1"/>
              </a:solidFill>
            </a:endParaRPr>
          </a:p>
        </p:txBody>
      </p:sp>
      <p:sp>
        <p:nvSpPr>
          <p:cNvPr id="18" name="Rechteck 17"/>
          <p:cNvSpPr/>
          <p:nvPr/>
        </p:nvSpPr>
        <p:spPr>
          <a:xfrm>
            <a:off x="1858458" y="4136786"/>
            <a:ext cx="6992440" cy="11249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solidFill>
                  <a:schemeClr val="bg1"/>
                </a:solidFill>
              </a:rPr>
              <a:t>genetische und biometrische Daten, die ausschließlich zur eindeutigen Identifizierung werden, Gesundheitsdaten</a:t>
            </a:r>
            <a:r>
              <a:rPr lang="de-DE" dirty="0">
                <a:solidFill>
                  <a:schemeClr val="bg1"/>
                </a:solidFill>
              </a:rPr>
              <a:t> </a:t>
            </a:r>
          </a:p>
        </p:txBody>
      </p:sp>
    </p:spTree>
    <p:extLst>
      <p:ext uri="{BB962C8B-B14F-4D97-AF65-F5344CB8AC3E}">
        <p14:creationId xmlns:p14="http://schemas.microsoft.com/office/powerpoint/2010/main" val="180340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a:ea typeface="+mj-lt"/>
                <a:cs typeface="+mj-lt"/>
              </a:rPr>
              <a:t>DSGVO</a:t>
            </a:r>
            <a:br>
              <a:rPr lang="de-DE">
                <a:ea typeface="+mj-lt"/>
                <a:cs typeface="+mj-lt"/>
              </a:rPr>
            </a:br>
            <a:r>
              <a:rPr lang="de-DE">
                <a:ea typeface="+mj-lt"/>
                <a:cs typeface="+mj-lt"/>
              </a:rPr>
              <a:t/>
            </a:r>
            <a:br>
              <a:rPr lang="de-DE">
                <a:ea typeface="+mj-lt"/>
                <a:cs typeface="+mj-lt"/>
              </a:rPr>
            </a:br>
            <a:r>
              <a:rPr lang="de-DE">
                <a:ea typeface="+mj-lt"/>
                <a:cs typeface="+mj-lt"/>
              </a:rPr>
              <a:t>sensible gesundheits-bezogenen Daten</a:t>
            </a:r>
            <a:endParaRPr lang="de-DE" sz="2800" i="1"/>
          </a:p>
        </p:txBody>
      </p:sp>
      <p:sp>
        <p:nvSpPr>
          <p:cNvPr id="3" name="Inhaltsplatzhalter 2"/>
          <p:cNvSpPr>
            <a:spLocks noGrp="1"/>
          </p:cNvSpPr>
          <p:nvPr>
            <p:ph idx="1"/>
          </p:nvPr>
        </p:nvSpPr>
        <p:spPr>
          <a:xfrm>
            <a:off x="3606800" y="756920"/>
            <a:ext cx="7315200" cy="5344160"/>
          </a:xfrm>
        </p:spPr>
        <p:txBody>
          <a:bodyPr anchor="t">
            <a:normAutofit/>
          </a:bodyPr>
          <a:lstStyle/>
          <a:p>
            <a:pPr marL="0" indent="0">
              <a:buNone/>
            </a:pPr>
            <a:r>
              <a:rPr lang="en-US" dirty="0">
                <a:solidFill>
                  <a:schemeClr val="tx1"/>
                </a:solidFill>
              </a:rPr>
              <a:t>DSGVO </a:t>
            </a:r>
            <a:r>
              <a:rPr lang="de-DE" dirty="0">
                <a:solidFill>
                  <a:schemeClr val="tx1"/>
                </a:solidFill>
              </a:rPr>
              <a:t>bietet keine erschöpfende Hinweise darauf, was genau unter die </a:t>
            </a:r>
            <a:r>
              <a:rPr lang="de-DE" b="1" dirty="0">
                <a:solidFill>
                  <a:schemeClr val="tx1"/>
                </a:solidFill>
              </a:rPr>
              <a:t>sensiblen gesundheitsbezogen Daten </a:t>
            </a:r>
            <a:r>
              <a:rPr lang="de-DE" dirty="0">
                <a:solidFill>
                  <a:schemeClr val="tx1"/>
                </a:solidFill>
              </a:rPr>
              <a:t>fallt; jedoch:</a:t>
            </a:r>
          </a:p>
          <a:p>
            <a:pPr marL="0" indent="0">
              <a:buNone/>
            </a:pPr>
            <a:r>
              <a:rPr lang="de-DE" b="1" dirty="0">
                <a:solidFill>
                  <a:schemeClr val="tx1"/>
                </a:solidFill>
              </a:rPr>
              <a:t>genetische und biometrische Daten: </a:t>
            </a:r>
          </a:p>
          <a:p>
            <a:r>
              <a:rPr lang="de-DE" dirty="0">
                <a:solidFill>
                  <a:schemeClr val="tx1"/>
                </a:solidFill>
              </a:rPr>
              <a:t>Daten, die aus der Analyse einer biologischen Probe gewonnen werden können</a:t>
            </a:r>
          </a:p>
          <a:p>
            <a:pPr marL="0" indent="0">
              <a:buNone/>
            </a:pPr>
            <a:r>
              <a:rPr lang="de-DE" b="1" dirty="0">
                <a:solidFill>
                  <a:schemeClr val="tx1"/>
                </a:solidFill>
              </a:rPr>
              <a:t>personenbezogene Gesundheitsdaten:</a:t>
            </a:r>
          </a:p>
          <a:p>
            <a:r>
              <a:rPr lang="de-DE" dirty="0">
                <a:solidFill>
                  <a:schemeClr val="tx1"/>
                </a:solidFill>
              </a:rPr>
              <a:t>Daten, die sich auf den Gesundheitszustand einer betroffenen Person beziehen</a:t>
            </a:r>
          </a:p>
          <a:p>
            <a:r>
              <a:rPr lang="de-DE" dirty="0">
                <a:solidFill>
                  <a:schemeClr val="tx1"/>
                </a:solidFill>
              </a:rPr>
              <a:t>Informationen über den früheren, gegenwärtigen und künftigen körperlichen oder geistigen Gesundheitszustand (z.B. Krankenakten, Untersuchungen …)</a:t>
            </a:r>
            <a:endParaRPr lang="en-US" dirty="0">
              <a:solidFill>
                <a:schemeClr val="tx1"/>
              </a:solidFill>
            </a:endParaRPr>
          </a:p>
        </p:txBody>
      </p:sp>
    </p:spTree>
    <p:extLst>
      <p:ext uri="{BB962C8B-B14F-4D97-AF65-F5344CB8AC3E}">
        <p14:creationId xmlns:p14="http://schemas.microsoft.com/office/powerpoint/2010/main" val="13860663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ea typeface="+mj-lt"/>
                <a:cs typeface="+mj-lt"/>
              </a:rPr>
              <a:t>DSGVO: </a:t>
            </a:r>
            <a:r>
              <a:rPr lang="en-US" dirty="0" err="1">
                <a:ea typeface="+mj-lt"/>
                <a:cs typeface="+mj-lt"/>
              </a:rPr>
              <a:t>Rechte</a:t>
            </a:r>
            <a:r>
              <a:rPr lang="en-US" dirty="0">
                <a:ea typeface="+mj-lt"/>
                <a:cs typeface="+mj-lt"/>
              </a:rPr>
              <a:t> </a:t>
            </a:r>
            <a:r>
              <a:rPr lang="en-US" dirty="0" err="1">
                <a:ea typeface="+mj-lt"/>
                <a:cs typeface="+mj-lt"/>
              </a:rPr>
              <a:t>für</a:t>
            </a:r>
            <a:r>
              <a:rPr lang="en-US" dirty="0">
                <a:ea typeface="+mj-lt"/>
                <a:cs typeface="+mj-lt"/>
              </a:rPr>
              <a:t> </a:t>
            </a:r>
            <a:r>
              <a:rPr lang="en-US" dirty="0" err="1">
                <a:ea typeface="+mj-lt"/>
                <a:cs typeface="+mj-lt"/>
              </a:rPr>
              <a:t>Bürger</a:t>
            </a:r>
            <a:r>
              <a:rPr lang="en-US" dirty="0">
                <a:ea typeface="+mj-lt"/>
                <a:cs typeface="+mj-lt"/>
              </a:rPr>
              <a:t>*</a:t>
            </a:r>
            <a:r>
              <a:rPr lang="en-US" dirty="0" err="1">
                <a:ea typeface="+mj-lt"/>
                <a:cs typeface="+mj-lt"/>
              </a:rPr>
              <a:t>innen</a:t>
            </a:r>
            <a:endParaRPr lang="en-US" sz="2800" i="1" dirty="0"/>
          </a:p>
        </p:txBody>
      </p:sp>
      <p:sp>
        <p:nvSpPr>
          <p:cNvPr id="3" name="Inhaltsplatzhalter 2"/>
          <p:cNvSpPr>
            <a:spLocks noGrp="1"/>
          </p:cNvSpPr>
          <p:nvPr>
            <p:ph idx="1"/>
          </p:nvPr>
        </p:nvSpPr>
        <p:spPr>
          <a:xfrm>
            <a:off x="3752536" y="432054"/>
            <a:ext cx="8186545" cy="5993892"/>
          </a:xfrm>
        </p:spPr>
        <p:txBody>
          <a:bodyPr anchor="t">
            <a:normAutofit fontScale="70000" lnSpcReduction="20000"/>
          </a:bodyPr>
          <a:lstStyle/>
          <a:p>
            <a:r>
              <a:rPr lang="de-DE" b="1" dirty="0">
                <a:solidFill>
                  <a:schemeClr val="tx1"/>
                </a:solidFill>
              </a:rPr>
              <a:t>Recht auf Auskunft </a:t>
            </a:r>
            <a:r>
              <a:rPr lang="de-DE" dirty="0">
                <a:solidFill>
                  <a:schemeClr val="tx1"/>
                </a:solidFill>
              </a:rPr>
              <a:t>(Art. 15 DSGVO): </a:t>
            </a:r>
            <a:r>
              <a:rPr lang="de-DE" b="1" dirty="0">
                <a:solidFill>
                  <a:schemeClr val="tx1"/>
                </a:solidFill>
              </a:rPr>
              <a:t/>
            </a:r>
            <a:br>
              <a:rPr lang="de-DE" b="1" dirty="0">
                <a:solidFill>
                  <a:schemeClr val="tx1"/>
                </a:solidFill>
              </a:rPr>
            </a:br>
            <a:r>
              <a:rPr lang="de-DE" dirty="0">
                <a:solidFill>
                  <a:schemeClr val="tx1"/>
                </a:solidFill>
              </a:rPr>
              <a:t>welche Daten über Sie gespeichert sind / verarbeitet werden</a:t>
            </a:r>
          </a:p>
          <a:p>
            <a:r>
              <a:rPr lang="de-DE" b="1" dirty="0">
                <a:solidFill>
                  <a:schemeClr val="tx1"/>
                </a:solidFill>
              </a:rPr>
              <a:t>Recht auf Berichtigung </a:t>
            </a:r>
            <a:r>
              <a:rPr lang="de-DE" dirty="0">
                <a:solidFill>
                  <a:schemeClr val="tx1"/>
                </a:solidFill>
              </a:rPr>
              <a:t>(Art. 16 DSGVO)</a:t>
            </a:r>
          </a:p>
          <a:p>
            <a:r>
              <a:rPr lang="de-DE" b="1" dirty="0">
                <a:solidFill>
                  <a:schemeClr val="tx1"/>
                </a:solidFill>
              </a:rPr>
              <a:t>Recht auf Löschung / "Recht auf Vergessenwerden" </a:t>
            </a:r>
            <a:r>
              <a:rPr lang="de-DE" dirty="0">
                <a:solidFill>
                  <a:schemeClr val="tx1"/>
                </a:solidFill>
              </a:rPr>
              <a:t>(Art. 17 DSGVO)</a:t>
            </a:r>
          </a:p>
          <a:p>
            <a:r>
              <a:rPr lang="de-DE" b="1" dirty="0">
                <a:solidFill>
                  <a:schemeClr val="tx1"/>
                </a:solidFill>
              </a:rPr>
              <a:t>Recht auf Widerruf der Einwilligung </a:t>
            </a:r>
            <a:r>
              <a:rPr lang="de-DE" dirty="0">
                <a:solidFill>
                  <a:schemeClr val="tx1"/>
                </a:solidFill>
              </a:rPr>
              <a:t>(Art. 21 DSGVO)</a:t>
            </a:r>
          </a:p>
          <a:p>
            <a:r>
              <a:rPr lang="de-DE" b="1" dirty="0">
                <a:solidFill>
                  <a:schemeClr val="tx1"/>
                </a:solidFill>
              </a:rPr>
              <a:t>Recht auf Widerspruch </a:t>
            </a:r>
            <a:r>
              <a:rPr lang="de-DE" dirty="0">
                <a:solidFill>
                  <a:schemeClr val="tx1"/>
                </a:solidFill>
              </a:rPr>
              <a:t>(Art. 21 DSGVO):</a:t>
            </a:r>
            <a:br>
              <a:rPr lang="de-DE" dirty="0">
                <a:solidFill>
                  <a:schemeClr val="tx1"/>
                </a:solidFill>
              </a:rPr>
            </a:br>
            <a:r>
              <a:rPr lang="de-DE" dirty="0">
                <a:solidFill>
                  <a:schemeClr val="tx1"/>
                </a:solidFill>
              </a:rPr>
              <a:t>In bestimmten Fällen kann gegen eine an sich rechtmäßige Datenverarbeitung Widerspruch eingelegt werden.</a:t>
            </a:r>
            <a:br>
              <a:rPr lang="de-DE" dirty="0">
                <a:solidFill>
                  <a:schemeClr val="tx1"/>
                </a:solidFill>
              </a:rPr>
            </a:br>
            <a:r>
              <a:rPr lang="de-DE" dirty="0">
                <a:solidFill>
                  <a:schemeClr val="tx1"/>
                </a:solidFill>
              </a:rPr>
              <a:t>Einer rechtmäßigen Datenverarbeitung zur Direktwerbung können Sie ohne jede Begründung widersprechen. </a:t>
            </a:r>
          </a:p>
          <a:p>
            <a:r>
              <a:rPr lang="de-DE" b="1" dirty="0">
                <a:solidFill>
                  <a:schemeClr val="tx1"/>
                </a:solidFill>
              </a:rPr>
              <a:t>Recht auf Datenübertragbarkeit </a:t>
            </a:r>
            <a:r>
              <a:rPr lang="de-DE" dirty="0">
                <a:solidFill>
                  <a:schemeClr val="tx1"/>
                </a:solidFill>
              </a:rPr>
              <a:t>(Art. 20 DSGVO)</a:t>
            </a:r>
            <a:br>
              <a:rPr lang="de-DE" dirty="0">
                <a:solidFill>
                  <a:schemeClr val="tx1"/>
                </a:solidFill>
              </a:rPr>
            </a:br>
            <a:r>
              <a:rPr lang="de-DE" dirty="0">
                <a:solidFill>
                  <a:schemeClr val="tx1"/>
                </a:solidFill>
              </a:rPr>
              <a:t>Recht, die Herausgabe oder Weitergabe Ihrer Daten in einem gängigen, maschinenlesbaren Format zu verlangen.</a:t>
            </a:r>
          </a:p>
          <a:p>
            <a:r>
              <a:rPr lang="de-DE" b="1" dirty="0">
                <a:solidFill>
                  <a:schemeClr val="tx1"/>
                </a:solidFill>
              </a:rPr>
              <a:t>Recht auf nicht-automatisierte Entscheidung </a:t>
            </a:r>
            <a:r>
              <a:rPr lang="de-DE" dirty="0">
                <a:solidFill>
                  <a:schemeClr val="tx1"/>
                </a:solidFill>
              </a:rPr>
              <a:t>(Art. 22 DSGVO)</a:t>
            </a:r>
            <a:br>
              <a:rPr lang="de-DE" dirty="0">
                <a:solidFill>
                  <a:schemeClr val="tx1"/>
                </a:solidFill>
              </a:rPr>
            </a:br>
            <a:r>
              <a:rPr lang="de-DE" dirty="0">
                <a:solidFill>
                  <a:schemeClr val="tx1"/>
                </a:solidFill>
              </a:rPr>
              <a:t>z.B. automatisierte Profilbildung</a:t>
            </a:r>
          </a:p>
          <a:p>
            <a:r>
              <a:rPr lang="de-DE" b="1" dirty="0">
                <a:solidFill>
                  <a:schemeClr val="tx1"/>
                </a:solidFill>
              </a:rPr>
              <a:t>Recht der Beschwerde bei einer Aufsichtsbehörde </a:t>
            </a:r>
            <a:r>
              <a:rPr lang="de-DE" dirty="0">
                <a:solidFill>
                  <a:schemeClr val="tx1"/>
                </a:solidFill>
              </a:rPr>
              <a:t> (Art. 77 DSGVO)</a:t>
            </a:r>
          </a:p>
          <a:p>
            <a:r>
              <a:rPr lang="de-DE" b="1" dirty="0">
                <a:solidFill>
                  <a:schemeClr val="tx1"/>
                </a:solidFill>
              </a:rPr>
              <a:t>Recht auf Einschränkung der Verarbeitung </a:t>
            </a:r>
            <a:r>
              <a:rPr lang="de-DE" dirty="0">
                <a:solidFill>
                  <a:schemeClr val="tx1"/>
                </a:solidFill>
              </a:rPr>
              <a:t>(Art. 18 DSGVO): </a:t>
            </a:r>
            <a:br>
              <a:rPr lang="de-DE" dirty="0">
                <a:solidFill>
                  <a:schemeClr val="tx1"/>
                </a:solidFill>
              </a:rPr>
            </a:br>
            <a:r>
              <a:rPr lang="de-DE" dirty="0">
                <a:solidFill>
                  <a:schemeClr val="tx1"/>
                </a:solidFill>
              </a:rPr>
              <a:t>Meist eine Zwi­schenlösung bis zur Entscheidung, ob gelöscht werden muss oder nicht.</a:t>
            </a:r>
            <a:endParaRPr lang="de-DE" b="1" dirty="0">
              <a:solidFill>
                <a:schemeClr val="tx1"/>
              </a:solidFill>
            </a:endParaRPr>
          </a:p>
          <a:p>
            <a:pPr marL="0" indent="0">
              <a:buNone/>
            </a:pPr>
            <a:endParaRPr lang="de-DE" dirty="0">
              <a:solidFill>
                <a:schemeClr val="tx1"/>
              </a:solidFill>
            </a:endParaRPr>
          </a:p>
          <a:p>
            <a:pPr marL="0" indent="0">
              <a:buNone/>
            </a:pPr>
            <a:r>
              <a:rPr lang="de-DE" sz="1800" dirty="0">
                <a:solidFill>
                  <a:schemeClr val="tx1"/>
                </a:solidFill>
              </a:rPr>
              <a:t>Quelle: Der Bundesbeauftragte für den Datenschutz und die Informationsfreiheit: </a:t>
            </a:r>
            <a:r>
              <a:rPr lang="de-DE" sz="1800" dirty="0">
                <a:solidFill>
                  <a:schemeClr val="tx1"/>
                </a:solidFill>
                <a:hlinkClick r:id="rId2"/>
              </a:rPr>
              <a:t>https://www.bfdi.bund.de/DE/Buerger/Basiswissen/Betroffenenrechte/BetroffenenRechte_node.html</a:t>
            </a:r>
            <a:r>
              <a:rPr lang="de-DE" sz="1800" dirty="0">
                <a:solidFill>
                  <a:schemeClr val="tx1"/>
                </a:solidFill>
              </a:rPr>
              <a:t> </a:t>
            </a:r>
            <a:r>
              <a:rPr lang="de-DE" sz="1800" dirty="0">
                <a:solidFill>
                  <a:srgbClr val="0070C0"/>
                </a:solidFill>
              </a:rPr>
              <a:t>  </a:t>
            </a:r>
            <a:r>
              <a:rPr lang="de-DE" sz="1800" dirty="0">
                <a:solidFill>
                  <a:schemeClr val="tx1"/>
                </a:solidFill>
              </a:rPr>
              <a:t>(Zugriff: 17.04.2023) + </a:t>
            </a:r>
            <a:br>
              <a:rPr lang="de-DE" sz="1800" dirty="0">
                <a:solidFill>
                  <a:schemeClr val="tx1"/>
                </a:solidFill>
              </a:rPr>
            </a:br>
            <a:r>
              <a:rPr lang="de-DE" sz="1800" dirty="0">
                <a:solidFill>
                  <a:schemeClr val="tx1"/>
                </a:solidFill>
                <a:hlinkClick r:id="rId3"/>
              </a:rPr>
              <a:t>https://www.bfdi.bund.de/SharedDocs/Downloads/DE/Flyer/Datenschutz_MeineRechte.pdf?__blob=publicationFile&amp;v=6</a:t>
            </a:r>
            <a:r>
              <a:rPr lang="de-DE" sz="1800" dirty="0">
                <a:solidFill>
                  <a:schemeClr val="tx1"/>
                </a:solidFill>
              </a:rPr>
              <a:t> (PDF)</a:t>
            </a:r>
          </a:p>
        </p:txBody>
      </p:sp>
    </p:spTree>
    <p:extLst>
      <p:ext uri="{BB962C8B-B14F-4D97-AF65-F5344CB8AC3E}">
        <p14:creationId xmlns:p14="http://schemas.microsoft.com/office/powerpoint/2010/main" val="41625705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ea typeface="+mj-lt"/>
                <a:cs typeface="+mj-lt"/>
              </a:rPr>
              <a:t>DSGVO:</a:t>
            </a:r>
            <a:br>
              <a:rPr lang="en-US" dirty="0">
                <a:ea typeface="+mj-lt"/>
                <a:cs typeface="+mj-lt"/>
              </a:rPr>
            </a:br>
            <a:r>
              <a:rPr lang="en-US" dirty="0">
                <a:ea typeface="+mj-lt"/>
                <a:cs typeface="+mj-lt"/>
              </a:rPr>
              <a:t> </a:t>
            </a:r>
            <a:r>
              <a:rPr lang="de-DE" dirty="0">
                <a:ea typeface="+mj-lt"/>
                <a:cs typeface="+mj-lt"/>
              </a:rPr>
              <a:t>Beschwerde bei Verstoß</a:t>
            </a:r>
            <a:endParaRPr lang="en-US" sz="2800" i="1" dirty="0"/>
          </a:p>
        </p:txBody>
      </p:sp>
      <p:sp>
        <p:nvSpPr>
          <p:cNvPr id="3" name="Inhaltsplatzhalter 2"/>
          <p:cNvSpPr>
            <a:spLocks noGrp="1"/>
          </p:cNvSpPr>
          <p:nvPr>
            <p:ph idx="1"/>
          </p:nvPr>
        </p:nvSpPr>
        <p:spPr/>
        <p:txBody>
          <a:bodyPr>
            <a:normAutofit/>
          </a:bodyPr>
          <a:lstStyle/>
          <a:p>
            <a:pPr marL="0" indent="0">
              <a:buNone/>
            </a:pPr>
            <a:r>
              <a:rPr lang="de-DE" dirty="0">
                <a:solidFill>
                  <a:schemeClr val="tx1"/>
                </a:solidFill>
              </a:rPr>
              <a:t>Wo kann man sich beschweren, wenn man einen Verstoß bei der Verarbeitung persönlicher Daten annimmt:</a:t>
            </a:r>
            <a:endParaRPr lang="en-US" dirty="0">
              <a:solidFill>
                <a:schemeClr val="tx1"/>
              </a:solidFill>
            </a:endParaRPr>
          </a:p>
          <a:p>
            <a:r>
              <a:rPr lang="de-DE" dirty="0">
                <a:solidFill>
                  <a:schemeClr val="tx1"/>
                </a:solidFill>
              </a:rPr>
              <a:t>Bundesbehörden, öffentliche Stellen des Bundes, Unternehmen für Post-</a:t>
            </a:r>
            <a:br>
              <a:rPr lang="de-DE" dirty="0">
                <a:solidFill>
                  <a:schemeClr val="tx1"/>
                </a:solidFill>
              </a:rPr>
            </a:br>
            <a:r>
              <a:rPr lang="de-DE" dirty="0">
                <a:solidFill>
                  <a:schemeClr val="tx1"/>
                </a:solidFill>
              </a:rPr>
              <a:t>oder Telekommunikationsdienstleistungen: Bundesbeauftragte für den Datenschutz </a:t>
            </a:r>
            <a:r>
              <a:rPr lang="de-DE" dirty="0" smtClean="0">
                <a:hlinkClick r:id="rId2"/>
              </a:rPr>
              <a:t>https</a:t>
            </a:r>
            <a:r>
              <a:rPr lang="de-DE" dirty="0">
                <a:hlinkClick r:id="rId2"/>
              </a:rPr>
              <a:t>://www.bfdi.bund.de/</a:t>
            </a:r>
            <a:r>
              <a:rPr lang="de-DE" dirty="0"/>
              <a:t> </a:t>
            </a:r>
          </a:p>
          <a:p>
            <a:r>
              <a:rPr lang="de-DE" dirty="0" smtClean="0">
                <a:solidFill>
                  <a:schemeClr val="tx1"/>
                </a:solidFill>
              </a:rPr>
              <a:t>Landes- </a:t>
            </a:r>
            <a:r>
              <a:rPr lang="de-DE" dirty="0">
                <a:solidFill>
                  <a:schemeClr val="tx1"/>
                </a:solidFill>
              </a:rPr>
              <a:t>oder Kommunalbehörden und alle übrigen Unternehmen: die jeweiligen Aufsichtsbehörden der Länder (Datenschutzbeauftragte), </a:t>
            </a:r>
            <a:r>
              <a:rPr lang="de-DE" dirty="0" smtClean="0">
                <a:solidFill>
                  <a:schemeClr val="tx1"/>
                </a:solidFill>
              </a:rPr>
              <a:t>Anschriften: </a:t>
            </a:r>
            <a:r>
              <a:rPr lang="de-DE" dirty="0">
                <a:hlinkClick r:id="rId3"/>
              </a:rPr>
              <a:t>https://www.bfdi.bund.de/DE/Service/Anschriften/anschriften_table.html</a:t>
            </a:r>
            <a:r>
              <a:rPr lang="de-DE" dirty="0"/>
              <a:t> </a:t>
            </a:r>
            <a:r>
              <a:rPr lang="de-DE" dirty="0">
                <a:solidFill>
                  <a:schemeClr val="tx1"/>
                </a:solidFill>
              </a:rPr>
              <a:t>; z.B.: </a:t>
            </a:r>
            <a:r>
              <a:rPr lang="de-DE" dirty="0">
                <a:hlinkClick r:id="rId4"/>
              </a:rPr>
              <a:t>https://www.datenschutzzentrum.de/formular/beschwerde.php</a:t>
            </a:r>
            <a:r>
              <a:rPr lang="de-DE" dirty="0"/>
              <a:t> </a:t>
            </a:r>
            <a:r>
              <a:rPr lang="de-DE" dirty="0">
                <a:solidFill>
                  <a:schemeClr val="tx1"/>
                </a:solidFill>
              </a:rPr>
              <a:t>(S-H)</a:t>
            </a:r>
            <a:endParaRPr lang="en-US" dirty="0">
              <a:solidFill>
                <a:schemeClr val="tx1"/>
              </a:solidFill>
            </a:endParaRPr>
          </a:p>
        </p:txBody>
      </p:sp>
    </p:spTree>
    <p:extLst>
      <p:ext uri="{BB962C8B-B14F-4D97-AF65-F5344CB8AC3E}">
        <p14:creationId xmlns:p14="http://schemas.microsoft.com/office/powerpoint/2010/main" val="3122602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Impressum</a:t>
            </a:r>
            <a:endParaRPr lang="de-DE" dirty="0"/>
          </a:p>
        </p:txBody>
      </p:sp>
      <p:sp>
        <p:nvSpPr>
          <p:cNvPr id="3" name="Inhaltsplatzhalter 2"/>
          <p:cNvSpPr>
            <a:spLocks noGrp="1"/>
          </p:cNvSpPr>
          <p:nvPr>
            <p:ph idx="1"/>
          </p:nvPr>
        </p:nvSpPr>
        <p:spPr>
          <a:xfrm>
            <a:off x="3869268" y="629265"/>
            <a:ext cx="7315200" cy="5355483"/>
          </a:xfrm>
        </p:spPr>
        <p:txBody>
          <a:bodyPr>
            <a:normAutofit lnSpcReduction="10000"/>
          </a:bodyPr>
          <a:lstStyle/>
          <a:p>
            <a:pPr marL="0" indent="0">
              <a:spcBef>
                <a:spcPts val="0"/>
              </a:spcBef>
              <a:buNone/>
            </a:pPr>
            <a:r>
              <a:rPr lang="de-DE" sz="1600" dirty="0">
                <a:solidFill>
                  <a:schemeClr val="tx1"/>
                </a:solidFill>
              </a:rPr>
              <a:t>Dieses Modul wurde im Rahmen des Projekts E-</a:t>
            </a:r>
            <a:r>
              <a:rPr lang="de-DE" sz="1600" dirty="0" err="1">
                <a:solidFill>
                  <a:schemeClr val="tx1"/>
                </a:solidFill>
              </a:rPr>
              <a:t>HEALth</a:t>
            </a:r>
            <a:r>
              <a:rPr lang="de-DE" sz="1600" dirty="0">
                <a:solidFill>
                  <a:schemeClr val="tx1"/>
                </a:solidFill>
              </a:rPr>
              <a:t> </a:t>
            </a:r>
            <a:r>
              <a:rPr lang="de-DE" sz="1600" dirty="0" err="1">
                <a:solidFill>
                  <a:schemeClr val="tx1"/>
                </a:solidFill>
              </a:rPr>
              <a:t>Literacy</a:t>
            </a:r>
            <a:r>
              <a:rPr lang="de-DE" sz="1600" dirty="0">
                <a:solidFill>
                  <a:schemeClr val="tx1"/>
                </a:solidFill>
              </a:rPr>
              <a:t> (Akronym HEAL) entwickelt, das vom Erasmus+ Programm der Europäischen Kommission finanziert wird. Es handelt sich um eine KA2 Erasmus+ Strategische Partnerschaft mit der Referenz 2021-1-DE02-KA220-ADU-000026661. </a:t>
            </a:r>
            <a:r>
              <a:rPr lang="de-DE" sz="1600" dirty="0" smtClean="0">
                <a:solidFill>
                  <a:schemeClr val="tx1"/>
                </a:solidFill>
              </a:rPr>
              <a:t>Disclaimer:</a:t>
            </a:r>
          </a:p>
          <a:p>
            <a:pPr marL="0" indent="0">
              <a:spcBef>
                <a:spcPts val="0"/>
              </a:spcBef>
              <a:buNone/>
            </a:pPr>
            <a:r>
              <a:rPr lang="de-DE" sz="1600" dirty="0" smtClean="0">
                <a:solidFill>
                  <a:schemeClr val="tx1"/>
                </a:solidFill>
              </a:rPr>
              <a:t>Von </a:t>
            </a:r>
            <a:r>
              <a:rPr lang="de-DE" sz="1600" dirty="0">
                <a:solidFill>
                  <a:schemeClr val="tx1"/>
                </a:solidFill>
              </a:rPr>
              <a:t>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de-DE" sz="1600" dirty="0" smtClean="0">
              <a:solidFill>
                <a:schemeClr val="tx1"/>
              </a:solidFill>
            </a:endParaRPr>
          </a:p>
          <a:p>
            <a:pPr marL="0" indent="0">
              <a:spcBef>
                <a:spcPts val="0"/>
              </a:spcBef>
              <a:buNone/>
            </a:pPr>
            <a:endParaRPr lang="en-US" sz="1600" dirty="0" smtClean="0">
              <a:solidFill>
                <a:schemeClr val="tx1"/>
              </a:solidFill>
            </a:endParaRPr>
          </a:p>
          <a:p>
            <a:pPr marL="0" indent="0">
              <a:spcBef>
                <a:spcPts val="0"/>
              </a:spcBef>
              <a:buNone/>
            </a:pPr>
            <a:r>
              <a:rPr lang="en-US" sz="1600" b="1" dirty="0" smtClean="0">
                <a:solidFill>
                  <a:schemeClr val="tx1"/>
                </a:solidFill>
              </a:rPr>
              <a:t>Datum</a:t>
            </a:r>
            <a:r>
              <a:rPr lang="en-US" sz="1600" dirty="0" smtClean="0">
                <a:solidFill>
                  <a:schemeClr val="tx1"/>
                </a:solidFill>
              </a:rPr>
              <a:t>: August 2023</a:t>
            </a:r>
          </a:p>
          <a:p>
            <a:pPr marL="0" indent="0">
              <a:spcBef>
                <a:spcPts val="0"/>
              </a:spcBef>
              <a:buNone/>
            </a:pPr>
            <a:endParaRPr lang="en-US" sz="1600" dirty="0">
              <a:solidFill>
                <a:schemeClr val="tx1"/>
              </a:solidFill>
            </a:endParaRPr>
          </a:p>
          <a:p>
            <a:pPr marL="0" indent="0">
              <a:spcBef>
                <a:spcPts val="0"/>
              </a:spcBef>
              <a:buNone/>
            </a:pPr>
            <a:r>
              <a:rPr lang="en-US" sz="1600" dirty="0" err="1" smtClean="0">
                <a:solidFill>
                  <a:schemeClr val="tx1"/>
                </a:solidFill>
              </a:rPr>
              <a:t>Projektergebnis-Nr</a:t>
            </a:r>
            <a:r>
              <a:rPr lang="en-US" sz="1600" dirty="0" smtClean="0">
                <a:solidFill>
                  <a:schemeClr val="tx1"/>
                </a:solidFill>
              </a:rPr>
              <a:t>. PR2</a:t>
            </a:r>
            <a:endParaRPr lang="en-US" sz="1600" dirty="0">
              <a:solidFill>
                <a:schemeClr val="tx1"/>
              </a:solidFill>
            </a:endParaRPr>
          </a:p>
          <a:p>
            <a:pPr marL="0" indent="0">
              <a:buNone/>
            </a:pPr>
            <a:r>
              <a:rPr lang="en-US" sz="1600" b="1" dirty="0" err="1" smtClean="0">
                <a:solidFill>
                  <a:schemeClr val="tx1"/>
                </a:solidFill>
              </a:rPr>
              <a:t>Authoren</a:t>
            </a:r>
            <a:r>
              <a:rPr lang="en-US" sz="1600" b="1" dirty="0" smtClean="0">
                <a:solidFill>
                  <a:schemeClr val="tx1"/>
                </a:solidFill>
              </a:rPr>
              <a:t> / </a:t>
            </a:r>
            <a:r>
              <a:rPr lang="en-US" sz="1600" b="1" dirty="0" err="1" smtClean="0">
                <a:solidFill>
                  <a:schemeClr val="tx1"/>
                </a:solidFill>
              </a:rPr>
              <a:t>Ko-Authoren</a:t>
            </a:r>
            <a:r>
              <a:rPr lang="en-US" sz="2000" b="1" dirty="0" smtClean="0">
                <a:solidFill>
                  <a:schemeClr val="tx1"/>
                </a:solidFill>
              </a:rPr>
              <a:t>:</a:t>
            </a:r>
          </a:p>
          <a:p>
            <a:pPr marL="0" indent="0">
              <a:spcBef>
                <a:spcPts val="0"/>
              </a:spcBef>
              <a:buNone/>
            </a:pPr>
            <a:r>
              <a:rPr lang="lt-LT" sz="1600" u="sng" dirty="0">
                <a:solidFill>
                  <a:schemeClr val="tx1"/>
                </a:solidFill>
              </a:rPr>
              <a:t>Stiftung Digitale Chancen</a:t>
            </a:r>
            <a:r>
              <a:rPr lang="lt-LT" sz="1600" dirty="0">
                <a:solidFill>
                  <a:schemeClr val="tx1"/>
                </a:solidFill>
              </a:rPr>
              <a:t>: </a:t>
            </a:r>
            <a:r>
              <a:rPr lang="de-DE" sz="1600" dirty="0" smtClean="0">
                <a:solidFill>
                  <a:schemeClr val="tx1"/>
                </a:solidFill>
              </a:rPr>
              <a:t>Dörte Stahl, </a:t>
            </a:r>
            <a:r>
              <a:rPr lang="lt-LT" sz="1600" dirty="0" smtClean="0">
                <a:solidFill>
                  <a:schemeClr val="tx1"/>
                </a:solidFill>
              </a:rPr>
              <a:t>Nenja </a:t>
            </a:r>
            <a:r>
              <a:rPr lang="lt-LT" sz="1600" dirty="0">
                <a:solidFill>
                  <a:schemeClr val="tx1"/>
                </a:solidFill>
              </a:rPr>
              <a:t>Wolbers</a:t>
            </a:r>
          </a:p>
          <a:p>
            <a:pPr marL="0" indent="0">
              <a:spcBef>
                <a:spcPts val="0"/>
              </a:spcBef>
              <a:buNone/>
            </a:pPr>
            <a:r>
              <a:rPr lang="lt-LT" sz="1600" u="sng" dirty="0">
                <a:solidFill>
                  <a:schemeClr val="tx1"/>
                </a:solidFill>
              </a:rPr>
              <a:t>Asociacija “Viešieji interneto prieigos taškai”: </a:t>
            </a:r>
            <a:r>
              <a:rPr lang="lt-LT" sz="1600" dirty="0">
                <a:solidFill>
                  <a:schemeClr val="tx1"/>
                </a:solidFill>
              </a:rPr>
              <a:t>Monika </a:t>
            </a:r>
            <a:r>
              <a:rPr lang="lt-LT" sz="1600" dirty="0" smtClean="0">
                <a:solidFill>
                  <a:schemeClr val="tx1"/>
                </a:solidFill>
              </a:rPr>
              <a:t>Arlauskaitė</a:t>
            </a:r>
            <a:r>
              <a:rPr lang="de-DE" sz="1600" dirty="0" smtClean="0">
                <a:solidFill>
                  <a:schemeClr val="tx1"/>
                </a:solidFill>
              </a:rPr>
              <a:t>, </a:t>
            </a:r>
            <a:r>
              <a:rPr lang="lt-LT" sz="1600" dirty="0" smtClean="0">
                <a:solidFill>
                  <a:schemeClr val="tx1"/>
                </a:solidFill>
              </a:rPr>
              <a:t>Laura </a:t>
            </a:r>
            <a:r>
              <a:rPr lang="lt-LT" sz="1600" dirty="0">
                <a:solidFill>
                  <a:schemeClr val="tx1"/>
                </a:solidFill>
              </a:rPr>
              <a:t>Grinevičiūtė</a:t>
            </a:r>
          </a:p>
          <a:p>
            <a:pPr marL="0" indent="0">
              <a:spcBef>
                <a:spcPts val="0"/>
              </a:spcBef>
              <a:buNone/>
            </a:pPr>
            <a:r>
              <a:rPr lang="lt-LT" sz="1600" u="sng" dirty="0" smtClean="0">
                <a:solidFill>
                  <a:schemeClr val="tx1"/>
                </a:solidFill>
              </a:rPr>
              <a:t>IASIS</a:t>
            </a:r>
            <a:r>
              <a:rPr lang="de-DE" sz="1600" u="sng" dirty="0" smtClean="0">
                <a:solidFill>
                  <a:schemeClr val="tx1"/>
                </a:solidFill>
              </a:rPr>
              <a:t> NGO</a:t>
            </a:r>
            <a:r>
              <a:rPr lang="lt-LT" sz="1600" dirty="0" smtClean="0">
                <a:solidFill>
                  <a:schemeClr val="tx1"/>
                </a:solidFill>
              </a:rPr>
              <a:t>: </a:t>
            </a:r>
            <a:r>
              <a:rPr lang="de-DE" sz="1600" dirty="0" smtClean="0">
                <a:solidFill>
                  <a:schemeClr val="tx1"/>
                </a:solidFill>
              </a:rPr>
              <a:t>Athanasios</a:t>
            </a:r>
            <a:r>
              <a:rPr lang="lt-LT" sz="1600" dirty="0" smtClean="0">
                <a:solidFill>
                  <a:schemeClr val="tx1"/>
                </a:solidFill>
              </a:rPr>
              <a:t> Loules</a:t>
            </a:r>
            <a:r>
              <a:rPr lang="de-DE" sz="1600" dirty="0" smtClean="0">
                <a:solidFill>
                  <a:schemeClr val="tx1"/>
                </a:solidFill>
              </a:rPr>
              <a:t>, </a:t>
            </a:r>
            <a:r>
              <a:rPr lang="en-US" sz="1600" dirty="0">
                <a:solidFill>
                  <a:schemeClr val="tx1"/>
                </a:solidFill>
              </a:rPr>
              <a:t>Theodora </a:t>
            </a:r>
            <a:r>
              <a:rPr lang="en-US" sz="1600" dirty="0" smtClean="0">
                <a:solidFill>
                  <a:schemeClr val="tx1"/>
                </a:solidFill>
              </a:rPr>
              <a:t>Alexopoulou, Ilias - Michael Rafail</a:t>
            </a:r>
            <a:endParaRPr lang="lt-LT" sz="1600" dirty="0">
              <a:solidFill>
                <a:schemeClr val="tx1"/>
              </a:solidFill>
            </a:endParaRPr>
          </a:p>
          <a:p>
            <a:pPr marL="0" indent="0">
              <a:spcBef>
                <a:spcPts val="0"/>
              </a:spcBef>
              <a:buNone/>
            </a:pPr>
            <a:r>
              <a:rPr lang="lt-LT" sz="1600" u="sng" dirty="0" smtClean="0">
                <a:solidFill>
                  <a:schemeClr val="tx1"/>
                </a:solidFill>
              </a:rPr>
              <a:t>Ynte</a:t>
            </a:r>
            <a:r>
              <a:rPr lang="de-DE" sz="1600" u="sng" dirty="0" err="1" smtClean="0">
                <a:solidFill>
                  <a:schemeClr val="tx1"/>
                </a:solidFill>
              </a:rPr>
              <a:t>rne</a:t>
            </a:r>
            <a:r>
              <a:rPr lang="lt-LT" sz="1600" u="sng" dirty="0" smtClean="0">
                <a:solidFill>
                  <a:schemeClr val="tx1"/>
                </a:solidFill>
              </a:rPr>
              <a:t>t.org</a:t>
            </a:r>
            <a:r>
              <a:rPr lang="lt-LT" sz="1600" dirty="0">
                <a:solidFill>
                  <a:schemeClr val="tx1"/>
                </a:solidFill>
              </a:rPr>
              <a:t>: Leonor </a:t>
            </a:r>
            <a:r>
              <a:rPr lang="lt-LT" sz="1600" dirty="0" smtClean="0">
                <a:solidFill>
                  <a:schemeClr val="tx1"/>
                </a:solidFill>
              </a:rPr>
              <a:t>Afonso</a:t>
            </a:r>
            <a:r>
              <a:rPr lang="de-DE" sz="1600" dirty="0" smtClean="0">
                <a:solidFill>
                  <a:schemeClr val="tx1"/>
                </a:solidFill>
              </a:rPr>
              <a:t>, Thanasis Priftis</a:t>
            </a:r>
          </a:p>
          <a:p>
            <a:pPr marL="0" indent="0">
              <a:spcBef>
                <a:spcPts val="0"/>
              </a:spcBef>
              <a:buNone/>
            </a:pPr>
            <a:r>
              <a:rPr lang="lt-LT" sz="1600" u="sng" dirty="0">
                <a:solidFill>
                  <a:schemeClr val="tx1"/>
                </a:solidFill>
              </a:rPr>
              <a:t>Simbioza Genesis, socialno podjetje</a:t>
            </a:r>
            <a:r>
              <a:rPr lang="lt-LT" sz="1600" dirty="0">
                <a:solidFill>
                  <a:schemeClr val="tx1"/>
                </a:solidFill>
              </a:rPr>
              <a:t>: Brigita </a:t>
            </a:r>
            <a:r>
              <a:rPr lang="lt-LT" sz="1600" dirty="0" smtClean="0">
                <a:solidFill>
                  <a:schemeClr val="tx1"/>
                </a:solidFill>
              </a:rPr>
              <a:t>Dane</a:t>
            </a:r>
            <a:endParaRPr lang="de-DE" sz="1600" dirty="0">
              <a:solidFill>
                <a:schemeClr val="tx1"/>
              </a:solidFill>
            </a:endParaRPr>
          </a:p>
          <a:p>
            <a:pPr marL="0" indent="0">
              <a:spcBef>
                <a:spcPts val="0"/>
              </a:spcBef>
              <a:buNone/>
            </a:pPr>
            <a:endParaRPr lang="de-DE" sz="1400" dirty="0" smtClean="0">
              <a:solidFill>
                <a:schemeClr val="tx1"/>
              </a:solidFill>
            </a:endParaRPr>
          </a:p>
          <a:p>
            <a:pPr marL="0" indent="0">
              <a:spcBef>
                <a:spcPts val="0"/>
              </a:spcBef>
              <a:buNone/>
            </a:pPr>
            <a:endParaRPr lang="lt-LT" sz="1400" dirty="0">
              <a:solidFill>
                <a:schemeClr val="tx1"/>
              </a:solidFill>
            </a:endParaRPr>
          </a:p>
          <a:p>
            <a:pPr marL="0" indent="0">
              <a:spcBef>
                <a:spcPts val="0"/>
              </a:spcBef>
              <a:buNone/>
            </a:pPr>
            <a:r>
              <a:rPr lang="en-US" sz="1600" b="1" dirty="0" err="1" smtClean="0">
                <a:solidFill>
                  <a:schemeClr val="tx1"/>
                </a:solidFill>
              </a:rPr>
              <a:t>Lizenz</a:t>
            </a:r>
            <a:r>
              <a:rPr lang="de-DE" sz="1600" dirty="0" smtClean="0">
                <a:solidFill>
                  <a:schemeClr val="tx1"/>
                </a:solidFill>
              </a:rPr>
              <a:t>: Creative </a:t>
            </a:r>
            <a:r>
              <a:rPr lang="de-DE" sz="1600" dirty="0" err="1" smtClean="0">
                <a:solidFill>
                  <a:schemeClr val="tx1"/>
                </a:solidFill>
              </a:rPr>
              <a:t>Commons</a:t>
            </a:r>
            <a:r>
              <a:rPr lang="de-DE" sz="1600" dirty="0" smtClean="0">
                <a:solidFill>
                  <a:schemeClr val="tx1"/>
                </a:solidFill>
              </a:rPr>
              <a:t> Attribution-</a:t>
            </a:r>
            <a:r>
              <a:rPr lang="de-DE" sz="1600" dirty="0" err="1" smtClean="0">
                <a:solidFill>
                  <a:schemeClr val="tx1"/>
                </a:solidFill>
              </a:rPr>
              <a:t>ShareAlike</a:t>
            </a:r>
            <a:endParaRPr lang="de-DE" sz="1600" dirty="0" smtClean="0">
              <a:solidFill>
                <a:schemeClr val="tx1"/>
              </a:solidFill>
            </a:endParaRPr>
          </a:p>
          <a:p>
            <a:pPr marL="0" indent="0">
              <a:spcBef>
                <a:spcPts val="0"/>
              </a:spcBef>
              <a:buNone/>
            </a:pPr>
            <a:r>
              <a:rPr lang="de-DE" sz="1600" dirty="0" smtClean="0">
                <a:solidFill>
                  <a:schemeClr val="tx1"/>
                </a:solidFill>
              </a:rPr>
              <a:t>4.0 International</a:t>
            </a:r>
          </a:p>
          <a:p>
            <a:pPr marL="0" indent="0">
              <a:spcBef>
                <a:spcPts val="0"/>
              </a:spcBef>
              <a:buNone/>
            </a:pPr>
            <a:r>
              <a:rPr lang="de-DE" sz="1600" dirty="0">
                <a:solidFill>
                  <a:schemeClr val="tx1"/>
                </a:solidFill>
              </a:rPr>
              <a:t>Ausgenommen von dieser Lizenz sind alle </a:t>
            </a:r>
            <a:endParaRPr lang="de-DE" sz="1600" dirty="0" smtClean="0">
              <a:solidFill>
                <a:schemeClr val="tx1"/>
              </a:solidFill>
            </a:endParaRPr>
          </a:p>
          <a:p>
            <a:pPr marL="0" indent="0">
              <a:spcBef>
                <a:spcPts val="0"/>
              </a:spcBef>
              <a:buNone/>
            </a:pPr>
            <a:r>
              <a:rPr lang="de-DE" sz="1600" dirty="0" smtClean="0">
                <a:solidFill>
                  <a:schemeClr val="tx1"/>
                </a:solidFill>
              </a:rPr>
              <a:t>Nicht-Text-Inhalte </a:t>
            </a:r>
            <a:r>
              <a:rPr lang="de-DE" sz="1600" dirty="0">
                <a:solidFill>
                  <a:schemeClr val="tx1"/>
                </a:solidFill>
              </a:rPr>
              <a:t>wie Fotos, Grafiken und </a:t>
            </a:r>
            <a:r>
              <a:rPr lang="de-DE" sz="1600" dirty="0" smtClean="0">
                <a:solidFill>
                  <a:schemeClr val="tx1"/>
                </a:solidFill>
              </a:rPr>
              <a:t>Logos</a:t>
            </a:r>
            <a:endParaRPr lang="lt-LT" sz="1600" dirty="0" smtClean="0">
              <a:solidFill>
                <a:schemeClr val="tx1"/>
              </a:solidFill>
            </a:endParaRPr>
          </a:p>
        </p:txBody>
      </p:sp>
      <p:sp>
        <p:nvSpPr>
          <p:cNvPr id="4" name="AutoShape 2" descr="data:image/png;base64,iVBORw0KGgoAAAANSUhEUgAABTcAAAE3CAYAAAB/+3WwAAAAAXNSR0IArs4c6QAAAARnQU1BAACxjwv8YQUAAAAJcEhZcwAAEnQAABJ0Ad5mH3gAAP+lSURBVHhe7J0HgF1F2YbfW7a39N57JRAg9NCr9N6rUgQVUX/FigoWREQFadIVlY5I770HCJAE0kN62d1sL/fu/b93zpnNyWU3BRJlyfsks2d6O+fMmfnulBjOOTsDIYQQogNSkluC48adHJqEEEII8d9gu/LncOyCa0OTEEII8b9Fwk2x2RnWtWuoE0KITcvWPfdAp/weoUkI8UWjd2kCqRZ1NYX4MlHWsAJnv/X10CSE+CKS6do/1AmxZSDhptjsjO3ZEx8uWxaahBBi0/HViee5ayxmnbjo18zMiJjlLne5hwbyX3Qf3j0HM1c0BwYhxJcCzdoU4otPS8+hiC+bHZqE+PITD69CbDbK6+tCnRBCbDp6l/QJdVmCFZJllnuo8ch9LeQeajyb0H1ZdTrUCSG+LAypmR7qhBBfWPKKQo0QWwYSborNzpKq6lAnhBBCCCGEEEIIIcSmQ8JNIYQQQgghhBBCCCFEh0TCTSGEEEIIIYQQQgghRIdEwk0hhBBCCCGEEEIIIUSHRMJNIYQQQgghhBBCCCFEh0TCTSGEEEIIIYQQQgghRIdEwk0hhBAdnlgs1HiyzHIPNR65r4XcQ41nE7sLIYQQQgixOZFwUwghRIcnkwk1niyz3EONR+5rIfdQ49nE7kIIIYQQQmxOJNwUQgghhBBCCCGEEEJ0SCTcFEIIIYQQQgghhBBCdEgk3BRCCCGEEEIIIYQQQnRIJNwUQgghhBBCCCGEEEJ0SCTcFEIIIYQQQgghhBBCdEgk3BRCCCGEEEIIIYQQQnRIJNwUQgjR4YnFQk07yD3UtIPcQ007yD3UtMP63IUQQgghhNicSLgphBCiw5PJhJp2kHuoaQe5h5p2kHuoaYf1uQshhBBCCLE5kXBTCCGEEEIIIYQQQgjRIZFwUwghhBBCCCGEEEII0SGRcFMIIYQQQgghhBBCCNEhkXBTCCGEEEIIIYQQQgjRIZFwUwghhBBCCCGEEEII0SGRcFMIIYQQQgghhBBCCNEhkXBTCCFEhycWCzXtIPdQ0w5yDzXtIPdQ0w7rcxdCCCGEEGJzIuGmEEKIDk8mE2raQe6hph3kHmraQe6hph3W5y6EEEIIIcTmRMJNIYQQQgghhBBCCCFEhyR22F+u0e/tQgghOhydC7pgu947hCYhxBeRgtwY6pvU1RTiy8QuKx/FsOoPQpMQ4otIpvsgxFbMC01CfPmJZYxQL4QQQgghhBBCCCGEEB0GLUsX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GIZI9QLIYQQQmwRtJhiByjBP17FvEqbkT5oTJjn+JoAdKdVrMX5iZtFrIUWZh8EWROPWafsahczmmOm2XSMhL8tJyyOuJnoMfBON6acMBV3/s2v66aZipkPKueT4U1lYvzvkqWNS8OHYxgShmFOmRb/xdNmRWdzyrBovJqRcQSwZDHLC5zKcYp53zCYTsquQZpUQa6pmAbrI05LZtfl1TRW54jzGpSecQR1QE9UYWhzT4dxBvW6EbikfHo+A6G+tW6zVVCzouPCO807OHXeJ7j3lTdx+j67YWD3bojbPa+oqcXtz76MusZGnLHPZPQoLUE8vuZNEEIIIUTHQF9vIYQQQmxxUOBB5fByrlYLCi4p1gstveeIsQWpUJm/tmRfZkehIWOh/0BIR9OaeCNROhP/pS0gBYsugsAhUI5ASNnixJ+BO50YB9WnBXFBPPQbCCsD8eea+D4NQzCFIFRAkIXAZsPUmlAeb2q1bXUyjRdwmj7QMa/MhS8PbYMAFHz6WvS2G6qCP0EJnVTY6T3OMSRwY1nW9iO+aHCORnvzNGYvXY5PVpbbq2fvs/n5+T/uw58eegIPvjbFCTbrGptwxK/+hB/efhceees9rK6td09BeXUtZi5eilSaT9nGs648edbnLoQQQoiNQ8JNIYQQQmxxeJGVEzG0IcMKjPxrXSXvngxVjLMYqSjcbEbKzOlkBulcszXVlNOChkSz89Ha0eLMwBjjSoRXN+fTzT6kqDJhMVFvDk6ol3EJWWTIM6t8ZGJ5lhrnTybClIG0RRkINYNyBGJTiy2WYyrXXVssnrSLPRBsuvJyhiSnrFqClPGxaEw7nskg1mIxt1gIu+aaKjQ7ztxMu3g2TLGSciziPAubn0mjwGzyTVlJXFyunKwYTt+kgUHiVtZYgeUxx+JwczatjHEro4Uw+yAGlicoM5UXcm6wsjTTll4qETOVQCpu9RnPR7PF32S5bLIcNlqdN1qGGi1jze4+iC8qXkDo71GLmZ1g0fQPv/UetvnWj/GfN99pdf/6QfviwG0nYM/xo535rpdexyvTP8bRu0zCNeeehkE9uqEplcLO//cLXHrXv02f3mghpPftgzFPUaJ5JOkWPsniy4y735HnINtMvF1b/tpS63KP0pZ91O6zqGza87Mue0977tlmf/V6ku1ONkTvacud17b8erx71L+/Ru1JVO/ZWH8er8++erL9etUWbbln+12fn6h71D6Kt4+6R+3aCpftN+o/ehWiPRKXGKFeCCGEEGKLwHeRncwx2l+mpC8WCByC5dEUDAbQiULNWIxiL4regrl9frZiIERLmWq2ME3mHkPSwvu5jFxoTWke46R0zyXlQlsKnNnpEog7mR/ljy7hMG9u+bkpGlvlgubuYqR/KtMHcYZREdN4M1N19lx2b4XmP9q4PDghiynmgwMIqjB95pv15NLdEMVoWRkuHl5brI4D8WogYjXFZf0WZ6AsD8yYFZD/+J/BfFx0chYG7UIvgUx0I5TLiqkwB2upMPpPhWE6Ln3xhYKD3OWrq/DKjJl47aPZWFJRiaK8POTn5mD6J4vw2JT38epHMzGiT28U5eehc3ExigvyMaRXd1M98MnKVbjtmZfdDE0KNwf37IbG5ma8OXMubn36RfToVIqephiWjzHTyMtJosTiIBSCvjVrLuobm9CpqBALVqzCe3MXoDmVxtuz51nas7Ciqtr5d3EEmcYKyzPjeu3jWVi0qhxlFnb+8lWmr0CX4iIkEmwvREeHz2fMNWrWfrRxpWrPT3v2UdWWnVfEx5FtT7LtvWrPzdtHr1Gi/khbYbyKls3Tlrv3056etKVvy66tNEl74bP9ZoeP+oleo/YkqvdE/fAajTuqj/ojUfvoNbu+omaq7LyTqLvH6+mfRP1k5ys7jahdFG/212w/UX00XZJtJtRHzUK0hfbcFEIIIcQWBzs/VOwqO1lmq8E0Mc6L5BJxLoHmbMTAOj9N++bAnXtEugAUftJPIphJ6WZ10q0JOcgzFwpDrPNvcVG0R/iXybmF1265uinXHYuhJRMzuzgjMjuK1wy7pBIWKwOaolAzGQYLYjINO/1e0dYudCG0sQ6f/c04oWZz3AYZpqd9IMQzN8YVeFk7MH3FLfE4fW8gDMsqcJFSY1cn8TTVKjEMlp0HKobcjNVpM/3lIMV9Nc0PvQUTTC0OV08M5/cqZVQp8xPabwDuHjE9qyMvKKYizBaFv1RJ2ram5zMsvihw6FJZW4df/PMB3PfqW85c39SMI3baFt84eD9ccd/Dbubm6rp6lBYUOCHlP//vfLz+8Wz84cHHcOVZJ7pl6Lc985Lba7NzURF2Hj0cYwf0dYLNlVU1TpBJoeTvzjgeo/v3xfGXX42fHX8ETtpjZzfApuDysF/+AXtuNQYXH30wrn74KVz7yNMY2a835q9YhVXmnpNI4KQ9d8b3j/wKupWVYs7S5fjh7Xfj1Rkzg1mh9o+zSFdV16BbSQmuOPN49O7S2S2ZFx2TtoQy7dltiB/i7bzZQ/t1+Ym6E2/2fkk0fNRvlGi4DfXDK2nPP/F+iPeXnUbUT5T1+clON5qfbH171/XRVjgSDdueHxL1R9qKJ6pvi2z3aBxRO5JtT7ybZ11+st2y9VG8X68n6/Pj44v6yzYTH58QbcEemxBCCCHEFgW7x61d5LUMhutLW6cawRLwBlP15t4QSyKdyUWmJR9IFQDNhU7FmvMRT+UgaSovnUShhTcXt4iaR+tQiBGZs+iU66+7vQDNZHrr1qOFEtRMk9k1mmOw+JwHFzVZ2hSrBuHSiJsftNQB6Wq7msrUmKo1VW/uTeY35eaOBjuC2l/GZ27I1CHWwrgpHExainGnMwc3e5JLwJvjuWhK2tVUylQ6kXTCwIzFs+HKckopIQ9m4bJyd0CLpeOkyGsU06aLm8PaYuW1/CFjtZ1pdvWTNsV5sCwJYlZmMO8Nrn4yVsKM+WvJsHwbpjJgHBbe4uF2AmkXd5AX3qeExZtkHlqsPtNVplivdBdfFPwA+KNFS/G3517BoZMm4q7vX4DvHHEg8pJJFOfn4ewD9sTxk3dCbjKBo3bZDpeceAT6dOnk9tisrqt3e2mesucumDx2pPlJ4mvm/xuH7IvDd9wWPzvhSDf7c5shg3DZycdgtzEjsbq2zu3DWd/E5yegpSWDldU1qKlvsKcng5qGBiyuqECqJY0rzjgeD/zoQkwcOgh3vfg6Xpkxy80K/d4t/8TjU6a6tO/5wTdw24VnY1VVDV784CNUWzxpizN7IC86Dv7Z9AIZr7wwpq17m23nzVF7r/fx+CuJxt1eXNl4v1F36tuKl3i3qH8P7bPdvNnbRePy+mgYXqN+1kU0XrKucHTzqi2y7aPmaBpRonn2tBc/8W7r8uPjas9v1JydL7pF3alvK+/ej7+uL00P/WW7ZYeN+uG1Lf/t+cn27+MmUXtPW3ZCRJFwUwghhBBbJOwmsyvNWXw8EN1ZEB4kYg6cW0VxRr2pWlMrE8DynARW5eSgMjcPVbk5qMqJmwKqLXy9qVQm18JS8GmeXT+dx/hY5950FJO1dt1DoVlzSwYNmTjq4jmojVmcySJU5hSiwuKvyEuiPDeO8iRQbnFXWP6qYwnUJyzupBnSlrt4DE2ZGBqTeaixcKuSuViVSGJ5PO7UqngSFYk8s8tHVTzP0shBi6UX8zNErSvImadNZl9rcS0zm2UW9WJzolrCMpsqt3g2WCUsXYaxfFeybpI5qLH0a9IxpM3dLcvn7FCr+HjaBj3NaauHmNVfjvm1fJr/CvPi4rCyrrL8lyeKUJEstqvVjZkrzG95osCZN1RVxguw2lQV6xl27ywfVVb+aqeSqIvlImVXpMKZohJsfmHJsWeMS8AXrFzllnJ/74iDcOVZJ7lT0HcaNdwJLpP2/E8aPhTH7DIJ3UpL7Lmn2J1vYAzbDR+C8YP6I2lh995qDPYaPwbbDRuM0/be1Qk8h/fpiRN33wkDe3C5On9aYDDfQHiCt9mG5262JZeVn7XPZBy47VbYZfRw/Oi4w9xp7Fyy/s7s+Xj63Q9xgLn9/MQjnfv+24zH/T/6Fvp07fzpqEWHI1vwki248XgBTlTgE8Xbb0j4aBxRv+3pSVv+s8mO16dJsu29W1tmj9d7t7auUf8e2ns/HvrLji9KdlxRP9FwXmX79fFH/WTj/RDvHrWLkh2+PX/Ep0d3Hy4a3ofLjjOKj399fkh2Wtlku/m4ibf3fvzVK++WTdQ9es32G43Du3k7IdpDe24KIYQQYgsk7FQjmFFJU7Dy2nTNFBrywJkkVtanMXXuYnxc3ogPajKYWZnCnIpmzC23a3kL5qyKYeaKFGYvq0NlfRx5OQmU5sURq09ZLytu8TBmzuH0S6kDheZmJBIxNLVk0JTMxZLqRny4ZBWmVTZg5uomzLZ0Zla24OPVGcyqasG86hQ+WV2HT1atRH19PTqVliGTSqExrwgfLq/CtGWVmFFeh2nlDZjbkIMZlkeqOasb8UlVo+VvJT4pr0ImWYjOuUnkWKGDXT+BdCzh5kTOrMzgtdkrMLs+38Iy7RbMrm7BzPJ6zGW+Khs/pWZZXmdWmqoIrjTPqmzGslQullk1WjSoz2EaMTQnctCUSSKVzqAllXH7ilLAGm9OO6HtR9X1eH9xOT6qSGF6eRof23Ue67yiHrMrai3eWqsbUy4vlk5F2lTKVPMGqTkWx5yKGqtb5rPZrmkrVzPmrarDvGUVaLB8lJYUIcfy6u4RifNAp08P0MT/Bg5yKaQsKcx3MzCfePcD3PjYs7jj2Zfd+8Wl5Zx5yf0vH37zPey7zVhMGDzAheOy9FdnzMLB22+DkX174Yl33sdbs+bhmJ0nYVDP7u4+c3YnT1SncPOg7bZCTjKJ2UuWueXv+249zs3GpL/ahgbc8uQL5q8X9powBq9Mn4n35y/ECZN3xuBePZywc2VVNW4yP1y6nojHce8rb+GUPXbBTqOHu0E6y5FMJPHs1GkufwdtP8Eto9ey9I5NtqAmKqTxbl5F3bLJdvf69vBxer9e793WFb6tMO3h/UTzFiVq3hA9WZ9bW3nLNnui/r05SjSubLf2zNnXKG3ZkbbykO03uw55zdZ7c5S27LLjIu2Fz8b7ac//xthF41iXOVo/nqh71K2tsgnRFtpzUwghhBBbHmH3x+2/yKupHFPutPDmRjPkoTGexIxVtbj94cfw9tJyzC/ugVQsBzlpc+asw0wCcSTQkkoh2dyAIV2LcfTOW2P/sV2RU92ATvnWeU9mkInlg8cPMY2EKXdYUHOtRZJElcXTkMzFSzOX4a5nX8OcTBGaeTq62/lxzf6SaK5BWW4a8dVLMXnEAJy8367omkmjMi+Bu1+ehWdeexvVyEVDTjFixZ1Rb3lsSpv/pnp0yrNcNlQhr6UJZ3xlPxw3vBilzAOJcw/OGFab9vYXPsL9r01FZW4pmnNy0dSSRtLyzyqBlTUbjjNizF+kK0k77iPKNAuSMZQU5qFX5xKMHNAbw3p3xdBOQFfzV2BBkg0pFHOsYvmca/V9+5TZeOLlt1GDAtQlitCSzEMimUTK6jaecWenm2fLjyXCuom18DT5VjHkeqEIN+6Wo7Neg4OdEi0tVi/NKI01Y49xQ3DyvqPQy/wWmcqxgsfsGRBfPHjKOGdFzlqyDG98PMftsfnOnHn43ekn4NS9dsE/XngN5/3lVlxx5gk4c9/JTmB41UNP4Pf3PYLrzj8DB2+/Nb5/6z9x3aPP4L4ffgt7jB/t/HB5+ZCvfReHTtoGV597Kgpyc/HUex/imN/8GZedcgzOPXAvl/7cZSuw2/cvxdG7bI9LTz4aV9z/CG55+kXc9I2vYu8JYxCPx/HO7HnOz2WnHoNJI4Zi/59djsN32BbXnHeqO/yI8CAh2g/r3dOd2N63a2cnCBUdl6gghvr2BDJRt3X58/h4m9IZVKcyWNFgX4lYBqlMzP1MlRtrQWFOAiW5MWt7OTt/TbscJZrOhuTB2/v0vT4aLkq2fdTcnp7Q3F5c2UTDR4nGtSnITidqbku/Lv9R2otnY9nYdLPJzgdpLx7vHoVuUfvsNKPh28P7WZffDYlHCKKvpxCfETa0LW6/tDXT64UQQnQ82IIHin9b2EM3QyD0LCgtQqeevVGeAlYVdMPygp5YVtgTS0wtKuyBBYXdsbisF1Z07YVpTS2Yumo1qixcoiQfyOFhQk6c6Qaf7HQFpjQoM2N6takWJ1icW5PGh5UtmJUuwcctZfg4HahZqRLMThVhcawMS5rzUZ/XCd0HjkBRnsWVGxy8U57TFQvTxZa/3liW3xuzWzqZ6owl+X2x1NQCdMGynB5YlClDqlNx6zlFLlM2IGY5Kb9syC3AikwulqIYK3IsfLzUwnW2OHticV6vT6lFvOb3snR6u6tTeb3N3AuzmvIxrTaB15Y24D/TFuG2F9/HdY+9jsc/rsX0OmC1pd2QSKKuOTiAiav5me4nzQWoKOiFlYw3pyfmx7tjUW5fS6vPWorpuPTzmLcNU/S/kMryu8jCL87thaVmvyK3u6VdgqXNOa1bENTZo8AZrV9GfL9lncq9C59VbT587FNmz3d7WM5bvhJH7bw9jthxW9Q2NLpT0y37KMjLdTM7P5i/0M3i5IFDfkakHyMHg2VTdg2tkGPPZDIRd6epv/7RHHe6+eCe3V2cz70/He/MmY+PFy/Fn/79hDs0yIXnXx9pNqH1uAF93VL0R99+D1fc9yhemvaxO9To69fdhpmLl7n4N2/Nic0N3xvCZ8E/D7x6e+L1vEbd1uUv1ZLBy8uacNX0epz9ciVOeL4Shz+xAsc/vQJHPbkCxz6xBMc8vhhHmTr0Pwtw7MMLcOqTS3DF28tx78xKzKxoaM0PicYdvUZZl591hfNku7UXT7Y5mk+SHc6H8f68vYf22XFsKD7uKIwr284TzUN7aa7L3seb7aetfESJuvmw7aWzPrLDtWWO5tOrbLx9NO+8ersoUXPUj4832514NyHWh4SbYi0orEtbZ5DKC+7Ep2G9sH4I6ypqFkII0UEIP3G8BFr7y+9eqJqagfwcYOiYscgp7YK6RBc0JbuhLtkd1bmm8rqhpqAbqnJKUFnaHctzC/He4qVY2BTs09kYznh0B7Cblp0u6pExh0wzYlwHn5ePZfb5mL6yDlWFPVBb0gcNJb3QaKqpmKonmou6ozm/E6osP5279cTggT1cfPkWjtHVxgrRkFOGxvyulq/OqE92tni7IpXbDY2F3bE6UYomc2vK74KqdDBL1UlZeUhPjEcPBcLN+ngSjXklaC7ujnrz35DshOqcLqjJ72bmNpSVv9bca3OtbuxKRX1VruWjqDfqygaivssQq5tBmJvphHer4rj9hSm47405mF5p6eVaugV5VkXB3qa1mVyk8kvNrjNqLc/1VpYmi68pvzsaTNWFivoGS7+hoBPqC8o2WNUWWFkKLd92zxoKrHymqvOtviyeJku3KRnMpiO8Ncnw1PwvA+ynRAeK61XuCfusivCp2vR152Pn7MbXZszCt2/8O/b/6eX45b8eQN8uncFTz+N283YeNRw9O5e55eon/O4v+HjREifs5J6bqbR7A9CU4v3lFqucERzklqek7z9xPF6ePgunXXU97nnlTQzo1hVH7rydE0Ye+9urcdilf3DL1PNyc9GSYYz2rjenrH6tD90SxEXcHp/cdsLSKS7Ix7Xnne6WyF/170dx2h+ux7l/uQVVtfVur08WzJdNdEz43kTHTdn6qJl+2yLqz18tVrSkU3h9URXeWtGM2aubUd1s/jju4PPHMKZvTmdQ2xxsYTJlSRVu/rAcv3h9GX7/+iLU1ta2ppmdTxJNM6pvi/bioTlq5/3R7PUk251E9dlEw/PaVrhoPjwbYkezt2svD22lF2VdeVgX7YVbV3zrs6M+28+GxEMz043aU9+WP28XrYu2/Hqy422rfNG4PN69vXiFaAvtuSlaSVnnq6GhAY2NjWhubnZLatjYeCUCWD9NTU1YuHAhpk+f7oSay5cvR1lZmerqvwDrm/X+7NNP48UXX8TMj2eisrICPXv2RDL5+ZcP8h1gJzA/nzOuPhvV1dVO6J2Tw0Wumw/WxYoVK1BYWPiZn7uVK1eifNUqVFVVraVqamoQTySQa4O3TQ3jZ943R/0sW7oU70+dirfffAtTpkxxz8rCTxaisakRnTt3dgdPfF54bxcvXoyq1as/VW+fR7E+NlmdWGdw+fIVyM3L3SRl/lIS9pfdKeGhkQuV3SLwlsCUSsZRba9WXUE+3p1XjsW1nZBJFyCZTiLekosW2PsRt3tm38t0ugnF8QxK6lZj6979MKIsgQIe2sN3M3w/nXDTyXya7EFqQCaZg7pYDj4oB/79+nRU5JSh2h20Y54ocLEBLQ8NSprfklg9iupXYtdhPbDvyG7oYd/pskw9mhO5eGdJIz6xb1LG9M2W7xYKXdzS1hbELWxRzPKWaUBhphG7jO6LCSVAfixt2eJOmzxbPYk6y92bS2owbVkd6vK7oTGRb6Ht2bE8cnlj3PlvR7kaDPRcfM/iphozaIrloilRiExuEZBbYOXNQ119HaoqViLP6qp/r84oy2F5G1CdyMO7i1bbu7UMsWQu6pvTFqQQaXeoj5XDxR3G79Jgek2hat4ghbjVJ/dAddJmKmuHrMYK0nXIqVuBUV1zsNfw7uhiKZZlKqxINeaf34KOPReAQjb/jahPN2Nu9SrMqlqJuVXlWFBT+Sm1uLYcLU2zkGj+CE2NczdCzbe+ZLm9DjmmCiy1IM01100DB7s8/fyg7SY4ISd/JJg8ZiR+e/rxTlBIdwoTj9x5e3eQ0ITB/bGruXcrK0Hvzp2w+7jR6FxchIK8PPTv1gV7bTUWnYoK3bvKetpn63Fuz81+Xbtg9/GjMaB7VwszCr27dHbL4Sk4vea80zCqf29MGj7ELSkvsfT6deuKyeavs8XFeBLxBHp0LsOeFkcfS7eTpXnsrpMwacQw9O3WGcfssgMuP+M4PPTmO8ixdppL5ZlvP8NUdCz43EX7Ytl6b47aE5q9AMf7iyo+DwOKk9ijexxLaxoxr6bFPhGB/0DAubaeQnYfX0u6BT3jjdirb4HrK5K20ogqT1Tv8XbZ/qh8+b3ybp5s+2h9teUvqtrCh4/G016cUXwYr49eo0T9ebLD+vSy4/N49/Xh/Xj/XkXtomlE4832F7VvL0yUaBgS9etVNB4qr/fXbOXto/FE4/B4fXvxR/XExydEe2jPTeGgsI4CGQp1eFABBZslJSUoLS11Qh6aBc9/aEZdXR2mTp3qBGsURLDuBg0ahNGjR2Ps2LFOGKSGd/Pw1JNP4d577sGSxYtDmzUUFBRgp513xtnnnIN8Gxx8FnhPr/nTn50Ae59998X537ggdNlwrr3mGjz+2ONO0HrhRd/GrrvtFrpsWpYsXoIfXnwxKsrLMWz4cPzs55e4d3ZD4bP8859dgg/efz+0aZsuXbpg6222weFHHoEBAwaEtp8NCjRvvP4Gq5/HnMDtnPPOdfX8eeAn7MMPP8Rzzz6Ld6a8g1UrV4Yun4Zpjhw1CjvutCP22ntvFBcXhy4bzqxZs/CrX16Kcqv3zcEpp52Ko44+OjR9NthGXfLTn+Hjjz5ybfgPf/xjjBo9KnQVrbD7w//xmJu1yM5QkkI0CtOaU/yPlsJ8LDUjT0L/x2vzccMblahOdEI6kedO/UbCOuyxFiRLcpGqWIJ4Thr9Vn+Cr24/GmdvNxA9EuyUWwT2DU2Fn4WkGZGpB1J1qI8XYFlOIe6b3YQrHnoFLb1HoNy+wdwTMhPjnptxJDJp5KUb0C1ThW4NK3DWXtvgiDE9UVxVjpJEMxbk9MS1byzGvW9MR3VBZ1Qni9GULEEz157z291UhZKkxVRXjS7NVfj+sbvj2L5AJyt1zM0vbUEDirDCSv+nVxfin2/Nx9KCvkglrB2NMQ6rmRT9UYDpv23uvHOXt1yrP76HFBKnTKUtTEssx+wKKFXj6DoIZn6Rbkbv0lxUznkPo7tZG7Dv9jhgcGf0yDRibiwPv39qNp599yPUF3XHSguf06kn6uqbWYlBeLs3TsssuCmwXNJugx1n468eb4ra8oaEKsiU5a8JZS116NxYjgNG9MB39h2N7hZvWboKaLRyF/Qyrx1z301XK3Zvqpsb8fHq5Xhl6TxMr1iG1U31gcAz9BOFdolYGod2fgNbF801dxtgBk4biD1r9lwX5I9DWad9UVi0jbW9paHbpoPlYl+rrfyTbPdWe1PR8mSbPdFwjCswrPHp7P01klZ2XNF43pw5B3948HF3CjtncDLcW7Pm4qt/vgln7LMbfnHiUSjMUx+yo9L6nIS4ZyJi1545235dsO/22IJa3DazDh9XBSvH3OxNJ9hkHthOWnvMdpdXU5PK0rhyj37o1rVr4P9zsjH5zeazlJnQP8kOu754fDgSDUOi4dqzyw6TTdR9XfFH8X6zw2SHJ95ftp54/yTqx5MdLupG1mfn9dF4omT7Jdl+okT9Z5Pt1lZ83o93E6ItJLESTuBAgebq1avdgJ2CHZo5G7GystJ9SEXQwFLNmDEDjz32mKuf2bNnY948GyxMn+4ELEuXLl2rIRabBs6Uu+G663HNn//cpmCT8Jl95umnce7ZZ2O+3ZONhWncaGlw5ibvIYVlG3sva2tq8MTjTzg9Z0JfecXv3Xu1qWG+/nrjjU6wSWbNnIm33njT6TcUztj88IMPQlP7sE1gvX7rgm/ggfvvd+3FZ2XVylV49JFHXBxsVx568N+hy2dj7ty5+MXPLsFPfvgjPPXEk+sUbBLe42n2nt7815tw9llfdXnhjxMbwzNPPb3ZBJvkH3+/0+Xz8zDl7bedYJNwRuhd//qX04ss2EGOB4IbzpelirNbREFWTh7iPFHc3rV+ZjWwoRHHj+qDYcU1SCZWoaXEBpU89ia3GWXNFYhX2bNXUoaWom5Y0akvHvlwFqrs0cpQuJdqdgIOClAbeGXPK2apZfKQiBc6keE7MxYiVdIDy2pTcCuh08H3hgK8dNzsYo0oTNejZzKDif17gounC0s6A8kilORa0plGrE4UYHVeMeoScbdHWyzdgqSlnUi0oNbiWW15QyIPOY0UZxoZK2fa8pFOWNmTTliZjOdy/qVlz9woPEw1IpfL56nnYJmnv1MZRayf+hoU11WiqHYVSlO1yEk32PPb6KJOpuosfLXVZQNiuSyU5cdyvqzS4uoxGrMTXfHIB/NQYS6xVMLVQ6agG5ryO6EmtxjNeQWo40xmpscZ5AnT895Q6JosNM/8EavErsWW1SIkWgpMWZ225CCRyUFOPN/KVGD3y9xjpuLmt6XYVJkLg5jFYXWGZD7qkrmoMVUVywff7loL35zhsUecw8ma6XjwmeMsw1mrV+COj9/C1e+/iFeXzkVlY517tvj48+nn8x9VZI059OE8b6Ay/y0tDaite9v6RH+wb83t1t4vNXvmaNPhBrp2ZVm8iuIHwlE3d4348+HbJAxHxbjcgDpi58KFV58Wzdm0+jVW19Zh+sLFOPcvt+Lsa27G2VffjDP/eCN2HT0Cp+y5qwSbXxL8PfT3vS1anxnDX2kXVVG8mRMoDhrSCb+d1Bl7ds24Q4SiMzbXvlq8XmURTaMtfVRF7T3tubWnJ9RH6yTqz+PD1DenMHXBcixfHSynZ7i2wnqyzaQtP96uvbi8HyrvJ6pvCx/eX9vCxxmFcUbt2vJDM/1R1TU24715S7Cy2r6tbeDjay8O7xb1468e+vN4fdQu27830080DY/X89pePFE9yXbz5mh4Idoj6KGKLRY2FBTCUDDEQTBnNrER8UvSKQDZ2MH/lxnWEYWbfoYrhRCsp1WrVjlVUVHhhDZqgDcdrMu777objzz88AbVKwXy3//e/7n7sTFQ4BYV3PE+bqyQic9HNI+M76UXXghNmw4KJd9+663QFFBb13Znpz0q7VndmOeUfm+9+Rbcftttoc3G09S8dlvC9+izwPvy7wcfxLe/+S2888477ZbDd4jagrMbr7/2Onzj/POxbNmy0Hb9dOrcKdRtHjhT9vMsI2ddcHZzlHetjiorKkOTaI+1nhY+O6Y4aIyZKkgm0K0kB6P7dkVeqhbxFnuWk3E0WDsRSyThTjdOcYYhhZgxVDa24KNlNWhwFinXFjB+drpcOi7+BOWKWFkDLLP7w3CUtrQ4AWvYPXN7c6aRb/4aqsoxfsQQy0cgiE3xfQqfFctpeOo7dS4F95cmEvwNTIFrlE/bRKFck2NlCmTjcS7HN0N9NXrnZjCmSwHGlCQwvjSJYclGDI7Vo2+mFkXVK5BreU8mLe4W+yY2NQSRcJl+Th4a0hk0Ioklq6owf1UaGYuXosriVDUKGivQuaUaxahDaWo1kukqFDaWo7Ndu9GuqQLFzZUWf73ljaJYlsoGVkzKzRq1OjHF5ZhuZmmqAcUt9ShL16JLphpdUuUoS1WgKFWJfIu/OFWFzs3VKG22fKfrwcXUeRZXggW3e9wRYTtANaNyGW6a8TpeWzYPjdziIMTVmP3hbpFB7a1R/OvCuyuXt/K+bYRqhftNNmD16ietL3mHtds8ZmvTwieXS3a9yn6SXX82VN4c/S748G3hw67lP7Tz9l55N6+P4v0TLne/7uun45uH7IthvXpgVL8+7gT2351xPCYM6t9meNGxiD4Pnuiz0Zbem6N9Geqz3T0JMw7rWojf7d4HJwwpQEnSLBnW3j/3vlob7ePiN6wgzm09Pp2+T8MTtW+P7LzQ7P1nu3loH/Xniabv/dQ2NuGOF97DQb/+G3b76V/xh4dedP1x7+79+7iy4/BXKrp55fF678f7I9lX7+712bQXr2ddYduyixKNu7ohqJN9L7sdu19yC6558Dk3dmccXkVhWNrx6lXU7PH6tuLJNnu/0TDrIjuubNrLB6E5W3nWl64QHbPXJjYZbCQ46OJszby8vLUaEMJfCDVzM4ACFS/QpGDEN7C80o5CNQqC1fBuWubOmYN/3nlnaFrDiJEjce7Xv46jjznmU8uxOfvy9ls/uxBuU3LLzbeg7jMK8drjgfvuD3X/fR68/wHMmzs3NP1v+O2vf+NmX7ZFv379cNF3v4Or//IX3HXvPfjXPXfj93+4EkcceWSbe7IuW7oM5519Dj7++OPQZt3weTvoK18JTZuei7773VD32WA55s5Z+/6wjf/HPz79Dol143/k43eR+qIEsMPIwehsA8VkcyNieQVuLmJLPBc2dLCPBIX3FCBlUNMSw7uLKlDLz4HFEbMBJ8WQfALdnp781saTblH17MU1WFJeCe4maSNQZCigc2KX4FuSzKSRsPQK4hlsO34kuJkCXTKhsCoqTtpsWHlilvtYcwqFLSn0yo/jK9sPwjePGo3vHTMRPz5he3z/yB1w3j7b44AhPdCnucryXI8El7QzhxaG9cCl6xQGZzgzNZ6DFZXVmPvJYifk5YlCxfXL0al+BUqrF6OsYgHKVs1Dr9ql6Fq5AEXLZ6No1VwUVy1Ep8aVyDX7RIY1yBposSyGAl6rv+aWDJr5PU41ItlQheLGCuRaHIWV81Gyeg5KK+dY/HNRVj7P1AKUVCxC0eplyK9Z5bblTFiUzQ01/GNxr90v6gjwuS1vqMW1H76EBTXlSEWEjpu/NEwhSMUNTFsaUV31vPWRHnF2HbE+NyXbDx+CCw/dH78+7VhcdsrROOeAPTGiby/1Hb8keGEMlb+n1PtrVEXZkPvvv0eE11zr05w/oRsu3roUvfNCgaaPm1f+QM93n+YwTPTqoTmqsu2yzdkqG2+XffVlbK+sTak0fnHP87jwtkfx1uzFbuuM6ppaN8byrCs94uso2197dh7qs/Plw2T7i159ej5s1H/06vXEm6Nhvbu/erv6pmb85v4X8e1bH8V785aiOd2Cyto616+ju1cer4/aZePD+DSiypNtzqatMCTbPtvcHhvih2yIH7FlI+HmFg4bCQ7auMk0G8ro3pq+0aPQc0uH9cD68HXC2VUUCFNYwo8u661Tp05u30fWo9h0PPyf/4S6gKKiIvzu91fg8it+hwMOPAAnn3oKbrr1Fid0irJq1bqXKP+34K+rDz30UGj6/HD7Ax6Us6kZN34c7v/3g2upO//1T1zyi5+vdcgNn//LfnmpK9d/G75bv7jkErzx+uuhTQDfy6+dcw5u+9sduPrav2Dy7rujX/9+Lt9sv4YOG4bTzjjdCTqv/ss12GbixDBkAOP92Y9/skECTr7rZ597Dh546N+fqq8NVfc9+ADGjhsXxhjAMnzzwgsxctTI0Oaz8dILL4a6tXl3yjuhTqwPPuN8JnhPeL9pdoMra9q36p2HYZ0KkKyvQa5bJp2DunTC/FuHm8u20/VOQNmUV4ypq5qxnLI3ew4ZD/fzzOGi70zKbUXZbOHLLc735y/C6mYuP7fvb8J8cek1pyGyD295yLV4Yw01GDu4P4Z1DwWkNsDJS1Ii+N/p6CesnHnJQsSb0shtakBedTmGFAATrXuwjV23zgV2LgMOHwCcvt0AnLD9SORnmhBLp1gdlumExRF+Q50QN4l4Tj6aW2JYUVnjTkovMutdBnfBKXtsjbP22AZf3W08ztphFM7bdRy+vut4fHWXsThr8lY4c89tcNSk4RjRKWF1wR8U01ZdNtBjlTkVRyI3377PCRQnYxhQmouDth2Bk3cbh6/tPR7nOjUB5+29Nc7faxt8fa9tcfae2+O0ydthr9GD0d0quCCWQm6O1W2eGYIxa4ciZc/vFVOfxaoGLkE3C/fnv/W0ePyAn4PWFMpX/QvpFGeQB3ZbKpxBl0wkUJCbi/zcHDfrO6gn0dGJ3sdsPb8jvEaVh25UHu/X66NEw/JakJPAoSO64Zq9+mFEiTWi9M/43Fhk7XjpPxp39NqWynZbl5n4tNry42lLz3BUFTX1uOe1D9HYHAgzGV1Dc6o1Xk92GaJxEm/XniLtxeHts9092W7UR6/E+8nGh/OKeL/Rq4f6pfZ9fGLqbDTaN9/bVTU0rzVzk2Sn593acvf27eWnPbso2W7rUt6fJ1sf9UdS1t9qaEq57XWId8v2J0Rb6LT0LRzfSLCBo+IyUX8gDgdz3bp1c7PitvTTdn2DysOVOJOVe/11797dnVRNoSaFnWPGjHGzxqiPConFZ4czYf/4h6vW+tX26xdcgG232y40BfiDYjijkKdYk+NPPAGDhwxx+g2BwgzOSoxuw3Ds8cdt1L2sqa7+lDCWfLJgAQ448MBNchL2H//wByxftjw0rWHitttixMgRoWn9rLRn9+mnngpNQI+ePbH3Pnu3PutUzG+v3r0xbtx4PP/cc66OSKPV0YEHHbjRJ8rz0LJH/vNwaIL7UeXQww8LTevn73/7G555+pnQFDBu/Hj89vLfYqsJE9abH97L0rIyTN59MgYMHOCEpL5M7Chyqf9+B+y/wfcpWlcbo+6+6y48m1WOHXfeCSeedNLnajvYNv3pqj+6H16y4WzzrbfeGt2s3RIbB+8Zv48cW/D+LK9N4/2FK9zekKl03Mk0OWMzJ8f8ZBoQN7+5yXxrS5KY0LsLhtmA06KAWzTulplnkIolUG9xzagA7nv1fSxuyUNNXjHSyQK4zSedRNAGHi2NKE7Xo2usEUfsuDUmdM1BseUjj0u+uTbREm9I5OLtBRV4dWktmnK5h6c9Z+AJ51wOa9/2WLMT+nExe6emKuw+oh9GdoZbfu3ywwFwPBecX/7Golq8t6gcdXllllt7Fu39SFpeeLhSzNLJNNWjUzKNnJpl2H3kIIzpnEQ3a58L6muQrKtBYSIPpXlxFHcuwVMzK7DaKq0lnkEymesOfk9kLA7O3OQ81UQaxc1VGN65CDsP6WFlsnaoJIERgwZgbN9OGNOvDBP6FlsdFmCbfkXYemAZxvcrxvA+BdZeFWL6rEVY0JCDVJziXgvsKtnybHXL445izU0oTDdgYDFw0t79Mbl/EbbtXYQJfYoxzq7jexdiK4vbXfuWYNzAbhjSrRQ8TzjOGZ+Wb1dtVjcWKXUdAg4Hn/zkIzy7eJYTpHnWDG3XDUNwdvHIgkXolRMIIyPRfDbsvmQy3P+1BAWF/oed/36dsg7aStUP/Pmub2raipt6v1x9c6QZxadPNndaIqhjX8+se+qjV5J9H7x5Q/xE3X28pGthjvs+zChvxNK6ZnoMBJx2HWUfjT0GdXETMLLjIdG0aJ+ydntRVQPK8tf0hegnGtabvZ6zLN9fsAzXPfkWnn5/Nvp3KUFpYQFen7UQtz73Dv7+0vvmbn3XTAu6lhQhJ9y7mQTxAPe/MR0PvjXDvrVrysh/o/v1QM8upa1haO+h3wWrVuP5afNwn4V/4K2P8NL0eViwcjWa0xmUFOTa93jNGNaH5fL3d+cuxdMfzMG785diTJ+umL5oJa594k1nt82gXijIzcE0+9Yz/3978V30te9aj7IizFpajgcsrduefw9PfDAXFbUN6FlWjKJ8fivWpOHyHyr+ALq4ssal+c48qiWYsWgVFldUubortrDRHzpYr7R/YfoCq5OPUNOwZmVg2uzH9u+Jvl3LWsNkq/aIulHvnwPOmv1oSTme/XAe/m334JF3ZuJFq9NPVlW7vZuL8/PWqkfiw/PHtPesDp+fPh+PvzsT4/p3x8LyGtzy7Nt48M0ZGNuvO0oK81vTrmloxkxL643Zi1xd08/fXnwft1k93/7CVFz/1Fu4+rE3cP+b07Gd3YcenUrWymu0DEJkI+GmcIM1NhQUEPlZmhzcU7DJDyHt1JAEjSkFIb1793anLPNAIZ6OToHKLrvsgp49e2LYsGGuHlVfmwbu+cpDbDx8Vi/89oVItiF84ixankw+dvw4HHPcsU7YtTFsTuEmhU1p6zjw1PHPA4Xqd/7t760f+CibQrjJE8TbonuP7nj77bdbD+xhh3mbbSeiV69ezryhfB7h5ozp053gLso+++6D7198sQ2WKY7YcPh+8uR3nq7PE/L9Pee2E++/NxV77bP35xIyrgvuf/nnP/4pNAUMHDQQl1522edO8+mnnsZLVp72mD17Dvbbfz+1T+vB148XfNNMxZmHsE55QzIfb85egJqcMjRmrC1K5CGBZuTlZtDUXA0b6iGZW4LVdXFs1aMIY7vaN8Fsk1yyTmEihYWxHFRbfO+tbMH9r01FfWkPM9vAKGnf4FQL4q6NS1t6q9Ep04iBhTEcs8sQ9EgCxc0pcEG8kz02N6MxJw9vbWbhZrrF+gk8Ib6hBl3y0sitW4G9xg7EqM55KGuutHSakIylncpjnyI/iUfm1GFZfSNSsRb7LuYg3ci4CgLhZpzC4nqUpWowonMhdh7aA0UtaZQmGt1+lzwMqTCeQGfTF9s4vZhL1i1/CWv6KL9kC/jKO9MxN1WM5jjrig4MaIOvUOVk0ihK16Fvoh6HbNMPbK3KrHbKrHaKTDE+qiJTBVad+VYV3HqAklzut5mwgRwHbQkrt0VoqmOwurEed815F+WNdketWj79tVg3LOkmF26G2JOGsjJ+ZzZP+7ouovUQLQ6/p3RzdlbQTX2nfdz/q3a3orYOK6uqUVPfgLycpJs1KjYP2cKX7Hte2WTtilklrE2l36g79d4uO1zUzRP156/divKwY68iLFhdj0VVjW6FAPfgHG6N3B6DA+Fmdhq8RvMdqDjeWFiBOatqMbSrtZah37byRz3tOdPuNw+8iOueeBNT5i5Gn5I8vDRzMS65+1k89u4sTF2wFC9/tACPT52NpRW1mDCoF0oKgjEn4/h4STkuvvMpN1PR5ceSsJSwqqbBCc34HdpuSO/W9OmHuf7nyx/gp/96Brc89w6e+WAu3p6zGK/NXIgnLZ3H3puF6QtXoG+XUvTpvLaA7N9vf4Tz/vofJ1B9e9ZCdLWs/OKBV/DAmzPQVFeLg7YajFIb651z40O47YX3MO2T5W7v0o+WVVqZnsc/X/nA+gGLMMXSe8rSmrlkJbYf1hdloRDPp8Vro31Tbn52Cn557wuWzylOCPsfS58CxIenfITH35uNheVVGNe/pxNy+jwuWFWFr133IBZXWL8ijIvXyvomvPjRJyjJz8M2g3s7v9l4/57sPPk0SGVdo7t3VP98+X0n4Hzd6vCVj1mPs9zM0Q+s/EN7dnHCXY+Pf9richx35T9wz2vT8LSF7Z0fw1VPvI07XpiKqqrVOHCrQejeuZMTyr5q8f7cnolrnnjD6vB9PPrOLGf34cLlmLO8AvNWVGDp6hqXp0Xl1ThodC8M6bv2WCNaLiGy+e/3LsQXEs7WpMCuc+fObkYiFc0UPmyuQX5HhPVEIdpOO+2EY489Fttssw1OPfVUjBw5EltttZVzU6O76Wiorw91Aaz/vHXMzuOzyvvQp0+f0OaLA09f/zz711LQcsXlv1trFut/k65deXLwGpYuWRLqNj+cVXntNX8JTQGcvXvBN7+5Qe9b2sLzRPkbb7gB373oIpx28in41je+iXvuvgvHHbe2AHum+fsoPGl8U7PE6uw3v/p1aAooKS3Fj37yk03Sbjz7zNqzQUePHo1YpGycQcxDr8T64f3gD1V8NqjnNcdUl2QMo3oWYsLA7kjUr7KHqx6JZI4NwRJosM54kuF48naqBaszOXjvk2VYbbe2ycIGS9cpTIyhoSWG1aZ7YepHiHXqiXrkunCgoN28JRJxZJqb0CkvB8nGWozu0wM9bPDlhHEcHfO+mr94bp4b4G0qWObg8AaaXEZc20NhazrdjHh+DmpTzWixtrjFBlb8WaCRebFvHwM1WbnrLBh3qlxdU21tNn8cTbhlZgkXB0WvRnUV8vNy0dzEH34sPmsaeWhTMpFEoZW9U04SZeaxwOIqiLUgN9aEXBukc3dl/pRRbEnmcMqs1Snjs3GvZdfM3F/OZZ71bRdzT6QaUWbarpbbkpZ6FGYaUYQ0iizuIvNDxXotSdg3xuzycpOW13ykY3lW7iKrBZfjDsPc6lVYXldtuf7i5TvVvNQG1XwH/rvw4K/ZS5bh48VLMWfpcidssFvtWFKxGjc89iwef+cD1Dc2rTXo/7zU2/t8x7Mv418vve72yWuPTZmmh+8t4/3r48/h+N9dg+MuvwbvzF3g3DZ9aoL477i/n/5K+3JrLC9+rxHHvtyAf85rwrKGFqTMmV6i/rKfBR9n9rUtOBN4QKd8/GzX/hjbvbB15qZzYzttRMNH46Ri2lSmw/CuRTj33rcxZf6K1ufF+/d5jOa7MZXG3BWrnV/qf/uf13Hpvc9h4SoetGl+GKtdV1TV4a/PvIWbnn67NWw63YJv3foIpi1a0Wrn2y/uF7ywvBqPvTEVq63/0poHU/96+QN8+7bH8OacRahtbA7y4/KUcTMRF1u4f736IQ757Z14ZMrM1vySKXOWYNnqWreH5RLL07f+8QKmzF3i/By59SB0LStBvfUd3zE7frubrC6vfXaqE8B+sHAZmvgtC/PCU8wffudj3Pb0W27Wq4fuFPr+9K5n8N2/PYE3Zi3Eyup655/psh3irM8Zi1fiz4++ju/d8TjKa+qD8ptaafmau6ISaX7XQmjvZqsuL8e/nnl1vX26aJnbgvk554Z/46pHXnMzUuv9OCUomsvnJ3YP77J6POu6BzFnWYWz92Xn9YUP57iZmn4LgYvvfxUvTJ9vdyGDfUb0Qp8undxteXHafJz8p7tx3xszMHd5pZvBST+MieGoXNnDxAeW5WNQ1+BMBWcfKiHWxZpRj9ji4YePsxC5pyEVZ2xGB/0igIM/NsCcwcmZm6WlpU4YTNToblq4hDgKDwpatHBhaOpY8MCpz3PSOIWJS8Il9/8Lsg9FolDuv8Ubr7+B+fPnhya42Qff/b/vhaZ1w9miP/nxT/Ddi76Dhx/6D2bNnIXVq1dj/rx5eP6553HTX//qBoEevts8sGhTC5EZ3+9+e7l7hj0UPH79/K+jR48eoc1nh8vOP44IZdl2X/S977qtMjwUEre3J6fYMDijsEc+MLpnKUrSq1Ecb0Q8Q0GJfStjOfYA8ftgg7g4JWV5mGsd/pnlLagz53obbNnIh1IHd4DO0npgSV0K1bE8NFlY9xjyE5KTg+aGesTTTchJNaJLbgwTBvcF37h8+nECUg5YbJAT406emx83R8aeKZ503hRPotbyuzwVA4eiq3M6YUVLPqoKuqK2qCsWpPPw8pxq1Da3uIFRMHQJBiUcfLfwVPm8HKSbbBBnZezRuQQFnHzpBuKcVWbpuBql2fxmKELlgCvl7J0Py04s400Wr723cTcAZBg6WjoxxhA3V86atSRh9Wl1F6OQmX6dMNQcvIoQxGRxWPiOxpK6KtSnwwHqFw7W+aZtW9cH2/fpnyx2wr2dvnMJjrfr/OUrLR8ZJ1w4+jd/xkU334lTrrwOj02ZGjwOfIY+Bz78/93yD3z92lvxtT/fhGsfedreh7RbakroxwsgN0ff0ZXD1NzlK/DGx3Pw+sw5qKwJBayfs3yifaICGH9tSGdw3cxGvFfZgk/qMvjdjGac9nItfvZeHf6zqAnLG1panwsfJvsZpNkr+omao3akb0keLpvcH9v2Lgnv9drPmPcXJWpHv8V5STRaf+WK5z/Cwopa595WOEJ7/oBVU88tcegPqGrk3tIZ9CzOxcjuxchJ+PwFy60ffWOqWy1D+J3oZ9+BvqXB5AV6C1QGufbdGdmtCHsP74W83GDZN+1f/XghLrrjMbe8nA86f+AaZekcP3EQDp8wOFxCbXmxf1UNjfjlPc+4fjjLxk8A30XnbnHR3GR5KMxN4NSJ/XD4juPcOLi8ut4JSV2+7T9n8tvF/dDJJfKsUcZPUnaPn5o6CxXVNc5MGO7hKR/jby9OtXc98MeV9dv164wzdhyGr+42xs0o9bFwNikFiBQyMmz/bqXYbnAf9xWLkmOFHdWzDIduNbDdbZT8/eaVivFRRe3tL658+BU3M7PV3f7lJ+P2DOXbNZKuuXGJ/hl/eQCLVlQ4v4F1BnVNze7b7uPmj5ycabvv0O44afdtUFJSbH6acPOzb2NFFYW3zhsGdy7AKdsNwZm7jsaQnl1a80lK85P46QET0N/6sD5e7ybEupDkSrQSbfCiSnyaaN1QiKC62jxwJvGgwYNDU8Df7vhbqOt4PPXEk6iva3/2RntwAPSLS37urv8L+Mvw9OnTQ1Pw/A8fPjw0bX6ee3btGYnnnHeeE3CuDwoxL/zmNzHtww9Dmw1jtXWAZ82aFZo2DVdecQXmzJ4dmgJOOfVUtzR+U3DTjTeuJZBl/fD9mTRpUmgTcMftt6+19YLYCNivjiVQYk39xME90aegGQWpKsTSDdbppiCNp6YnTR94R04SCyqrMGNVtZvhmObMTM6EtK4X3+S5K4EFqxtQY+G4TD1jgx/XKUs1u4N4CsxQgJQN+ooxsk9BsHya95gzFpkIZ0Sa+m+0CpwsSoEgN/hv4AL74i6otPLw55ZPTC3LLcS8WBIvlWdw5xsf46YnXkVtKm7+KSDkHpjxoF4sjpb6OhTk5SLR0oxOhTkY2q8HuDixpZlCWw5euScnBZdGzEoXt/LGzI16WvGPi8sGr06FwlAnrOQ7ENwACjcp/A1r1fnhUn36D9fpW2Ssx0D7ZaGqqcHqPRyQC7u/wYC5pqHRzUrilTXD79jHi5bgzZlz3CNTVVePV2fMcrPIvKDps8K4G2zAf/9rU9CcSjtByjPvT3N6f1+YBvOyuLwSU+d9EgpbNi8UQIjNR1vvHO/zE4ua8NDiNJrCxjpj7ycFmo8sbMJl71bj7FeqcM2MOiyuC54PquwxBc1eZZujdp7hXQpx1T6DMKEr21Tar3GL+vNkx9Vkzy95dd5K/PWl6ZanT4fzZl45Y7HKCTfXxNG1MA+/OGR73Hruobj48F3D5fh0i2FJVQPKy8udv/zcJP5w+oG47KT9UZSXY+EZZxDvqB4l+P0Je+Brh+zlVhOSevtWcBl6dT2/rMHKisPH9MZVJ+yO3595KLYdPsD5Y1r8R2HkHoM6uzIQ9qWDQ4uCvPAvBYaHj+6Fbx+6uxOokYoankrOexHkhaI/Lre//KBxuPX0vXDRftsgGRkDzly+GgsWL3VhCWdY/vWZt7G6rtG55ycTOGv7wfjDSXviV6cejGN2meDaoiAfATUVq7Bk/lz3DHAfzwu/siNKrR5d+mEBhnUvxe9P3BOnHrj7evvCPozPYxQuA//nS++7e0c3tg9b9yrBL76yDW48Y1/8/ewDcfTEIchL2jczDMu9Qq969DU0u+91gBMAh3rCfUD3HtodPz5iF4weNsRNCuK9mrZwzUGvvYvzcNkhE/Gb0w/G5ad9BbedfwQGde/UmsfinATGDOy9Vvmy8y9EWwQ9PiHERtPWh0Jseg49bO09GV979VV3svWK5Z8+VOeLCLd38PBX6vvuuy80bTjTp03D0qVrOkykf//+oW7zQsHm977z3bUOqWFno7QkWCqyueHMgXciJ32zEztph7UFdu3BJeCrVq4KTWvoZ3XHZe2DBg1q9x3m4UKbigfsnr/6yquhKYB7pB5y6CGh6fPBZcRvvPFmaAo49fTT3DYZhxx2qNs70MP7+NGMGaFJbDxJtDRlMKJbPsYP6IzcpgrEmutsABFHSywfaeTZYMieKRu8xpFCRWMz3l9aDi7k4unoHAE0pTNuf8vZS1ZiZX3aLUlviecgbgOxJH/ASDcjPyeOREsTYk21GNG3Jyw55FHGx/XbTojH59ZSsMvmF4lYSjZ4idlzlpvIRSK3BFWpfDz06lz89p4P8P1bnseP/vYKfnD7y/jFXc/jrveXYWFOLzSwPnjYj72zHF+5WWpOMJtCbrwF8eZ69CgtQN+uJchvSSHpBmGB4JeL192CNQofOU0zVGlWrcsRoeAyaT7jzjlh9ULVWiMxqx9Ln4LjYN5neBK9XYN9OTlgM6MF5h6grkdsZlrxjeF8GPqmuSPB2UX+mbBSfWEIx9j/M3gfg9lTgeKgf2CPbthj3Cjk2OC7b9fO2GnUMCeA2RRCQJ6EfvTOk9yhKp2LirDv1uOQY20xvzlMe8bCJbj49ruw709/i4tuutMJQ70gYrPwv74BWwD+3hJeqZtb04K/zk2jOSLY9PeC+oZUC+ZXp3DTjFqc8dwK3D6rHotrU+BhOB4XVzTeDTT3LMrF9yYPQ/8iCuCcc6s/T9S/d+PfhZXBah0uv77znQVuj8eo0D8aD/Wcfckl2N5MtZN9I/fffjzGDx+Mk3adgJF9u7t8mKvzHxWQca/JHUYMcIf4BOED+/F9u2Db0cPc7D/PghWVeGvWQueP8R06qgd+fORkjBs9Cv94fQZ+/eDLLn7+eMVDkb62w2B8de/t0Lkzl0dn3LL5qrpGp3c/cBljepbi6wfsgMED+7t+JqHQz83WtO8t/dJ210FdcPwBe+DQyZPwnaP2dvt5ErrX2738YF6wwormDxetwKsf8+c/Z4PdB3fBeQfshAEDBuKOl6fh8CvvdnuMsgzd7V4xn1eeuCd2nLiVywPjGNG3G7oUFzq9e77s34juxRg3uJ8bX9C+LWjvw0TNUe5+fRpWVAezcsnEvmW49LBJOPMre2L37SbggJ22wR+/dgSO23m8c3dx2PX5aXMxb9nKVnNN/ZrtPHgd1KUQ5+0zEVuPHeP6oYRL1qvrwzo3tupdij0mbevGEtxybIw9G3uNGxLEaarR6rIpFSxz92GieiHaQ8JNIb7gbOkN+Y477YhevdfeTPq9997D2V/9Gr565pn46Y9/jL/fcYfbT/CLyG67Tw51AffefY87KGlDoUDg9lvXXs7Ow5JGjRkdmjYNXPZ+y003tyou1/7db39rdXwWlmUJVo88+qh17n26KZnyzjtr7VW62+TJrb/er4tXXnrZHUIUZbvtt8efrrkaV//lGvzkZz/FVX/+E6694XrsvvvuoY818CT1TcGcOXNw59/vdPfR06lTJ3z3e99rdznRxjJ71ix3mJWnxDqL++63n9MzrUmTdnB6z5NPPBnqxGeBe2FyFuUOYwaiW0EGybR17J1UzO5nLM9eWutapZoRTzciXlCAj5auwuIaC2fWGQ40kjmoqrdB79KVaIrnOeEbYkmK6BCzQVeODe6SNuBqaWpAvl1HDx6AYguWy2eIS9J9R9/SpBDrv/GFSNggPMmBqI3QUy1JpHJKMLe8CVOXNmBuUwneq4jj3YoEZjSWYH6sO5Ynu1nZcq28FCSy4EE+ecJ7vg1iuRw9BykM7NMdJXkxK6+946EQnv68iNLtjMjBJ08SiludUBAZ+mGFugXndg28tJgXCg58rcTczNaU5YFD6GZLMZjJyXR4v2ygaBcuNGyJpe1KX1yMzlmg5syx8ZrXtsOQm0haCVk+9/8LQzjG3mxQ8OKeiwjOrp0+FG1LCvJxzbmn4cqvnoirzznVCSD9apwobQ2qo3a8RtPiX+p/dOyh+OPXTsZVps7cZ7ITohL65VL5e195CzMXL3NLegnDRQVIUaLpeaJ2DLeu8q6PtsJ91ri2VHx9Re/JI0vSWNrg7a1BMTteW4WcNDsBWguW1LXginfK8Y2XVuL2mTVYWR8Id6LPI/VeebLNHtpt26sYR28zGAlrF7xd9L5Gw7ZeTU1bZn0Ky5O5oqaxGb95+kOsWB0IwqJhCPVcOcJTtaMM6FyI4uLgAJrigjwM7BZsNcU46dNK7syEceTnUPgf6N3V7MuKCpGT5IqIIF1el1TWuENnCJc/7z1mANIFpfjxv57BT+96FnXNabdMfXzPEvxov3H45qF7YOjQIS48YT65D6+HS8WP3noARgweaO9/8I7Sb4Ob3cl0AzMztFU/HrZb6MwUyPbqtEboyhmMH35i7zN/DDT32597x76XwTuZsO9gn66dMG1lHb55y6PuoKXaxpRbAr7n0O747eGT8L2j9sbY0aNa+4aMI9faDH43mbzDqozp+iX6Ll/tEHWjPmrms/nu3MWWt8CtwOr+mG2HYdI2W9k3Os/lmaqsKB8XHrQjOrWedp5x+6YuWLbKmemHP8x4PdlzWE9sO4r17YzOntsEcIZuK+bonw2StJtQaO4MQ8V6o4AzCtMI8iBE+0i4KT6Fb9A2B27mhsWdfSWbKs3seGhel/o8bMq4PNH4vEAkake1JUFB1mW/+jXKsvbfZD2sXLESU9+birvvuhsXfvNbuOnGv7q9B79InHDiiWvlnff0qSc3XLj01ptvfuqAm8OPPCLUbToocH3wgQda1UMP/hsvv/QymiIzNgn3lz3s8MND0+Ynuo8k4UzE9cE6vuXmm9d6V7hH7vcv/oE7JT0KT3z/9ne/gwMPOii0CVgwf8HnXr69atUq/PD7P1grHj7Pv778tyi0DvumgGW97trr1irryFGjWmcekN33WFt4+9JLL6Lc8iY+G1yinUQjxvbpjn5di5Ab90tNOSDhAmvzkE4hlmpEbkEB5i4vxyfLa4PZg+YvE0tgdW0LllfY4DGvwCK0QUos6QY/Tihqw77mpgYU2WCwT/euGNQ3XKztBHccHPO7QBFcIABcc+c3HwkbaOTYgI0rxDkmTCeK0JDTCXW53bGspRQrE91QUzIQ9Z2GoLmgDxrjZVbepA2gLLCbZRosHczNoRDX6svqple3Tpg4fgy6sNoabaAazqDhX5aQZeNitxRNbml6C1rMjy8v99wMurGcuWnxW90Gi/SpDBsEtVC4ydmbZuTMzbQpZicQalLZd9b9ZUpMkQJOCpCpzOzUf6OGNx1luflOiEYBwpra+nLD988Peim0qK7nVhFmZ2Y/CzO7JmjLMCP69nKCxwO33coJO7OhEMDFbYrLylfX1TthpE/PxWt678cZnVUM3ctKcOLuO+GYXSehW2lJaz6ZJ87ipACG94gnmOeGB1L6eKOwnfduLB+X0DNfZhH6CNJzYU1Fvwfrw8VDLBz1rDuerO7iCOPamPi2dPz945Wnoz+6OIVgEqbVo91HV592NQ1vrLN3bhRwu3rO4OPKJvzp3VU49clFeHVRdRg+IHovqPfpebLN/F4N6tHZ+h7rXt4bteOsx6mLy2mJFrd/bwbTl67Gk9M+aU0/+5ngTFPOdKQ146Livo3xUKCfb21/3y7Bih/6aX3uInA5s88HnV1dsSUL4yO88hAeHkZDPYVgv3tuBg7+7Z2444X3UNeUQp4V+rjxffGHY3fFmQfvhX591kyQYBimzZmELk77GBTnJjFxaP/wh/M1zztP9+bSckI7vrel9l3mMmsPy+UIq29eeX3rD/LPTZvnrkyHcd351lycecNDePCtGe4AJK7QOHeHQfjdiXvjyL13Qc8ePVr7bj4PbCOs9GF9BHFRUN3Wj+PRe+LKtg7YplTWNJi/IFyu1dnYQX1al4EzvI9jWO+u1pYVhfEHBwdW1QX7x9MqEAKvSXObgd3deRQ0MwyvxXk5GGLPoffz/pLVqKxc3erOLQ1edrNc6R5DWX7S1Q/xYaLlE6I9gqdGbPGwweCvbmyQ3a9voZ6N3+eFcTB+HuyRSqXcPng8VIPm2tpat0ySg/9NlRYbQQq4GCeXATN+pse0qGpqatyVeWEZmbeNaTC9fx+GcUTrbUPxcTDPDM98+vwx/xQ2sQwLFgRCFm6EHc3zlkTXbl1x3Y03YPCQNb+8ZsO6f+jf/8Z555zb5lLk/xXsKBz4lbUFZ3f981+tew2tC97nB+6/PzQFjB03FhMnTgxN/31WrFiBr1sdV1QEJyZubqKHKLHT16Vz59DUPnyX2L54GO4HP/rhOmdKnnb6aWvt7cP3ksLJzwrf2d9f/ru1DhBiPk4/43QnaN1UcLuCeXPnhqaAI486KtQFcAk+N8f3tNgA5Nlnng1NWzBsRr0KoZZfolDEtbayHlM6zzranF3Q1AxuDLGzdfr7ppagS8Leh5S905xNkSiwdzeJwph9Q62bVZ8swZsfLQLPNK1OdkKNjVbe/WQpFtRWo44zEt2WaE024G0EJ9c0JixUIo2y5locPGYYhluTV9bI58f85tszzEEqn2WzL7VPDsWpm5tYzL7jlqemXKudJGuoxb5HLdbu2jcsnkCDDVyqLe9pjvM48MtY/vK7WEAbzKYLLO/5KLP8lzWvQp+GhRjbshTHD+6C3bvDzYJtNHdwXy/7n7Ri8k20UFZEzrTMMWWV1JKDvHTCiZAp12zKTdm4tNGUfXu5BD2Wb/eJwinz4YSSjcjJ1Jmpyc/VtHIEijeaF6aQsL9x8xW3tCi2tgKYoykOMqna+eZ8UeldVIqCcAsElrJj5X7jYBGp2C945M13ccRlV2Hs1y/GqPO+j22//TP87M778MnK8Fvr6mMNFHDQ6sYnnsO3/3qn+b0fs5d+ersbCjTem/sJzrnmZkz41o8w5us/wNjzL8bXrr7J2Tdbv+zGx5/F92/9F35yxz2Y9snioN9rYR+b8j4u/OvfndvL0z92drc/8xK+c/OduOPZl5yAgN/5mYuX4uLb/mX+/onv3fIPLKmodGn7vh6/HS98+BFOvOJajL/ghxj19e9jq2/8EP93yz8xZ9kK1DU24Zf/eMCZf3P3Q5i/YlWbwqNs6IflW1ZZhUv/+QB2+b9fWtl+YPH/ALv94FL88d88vbnW1e+GxCfWwOq6bmYzlrlZm/ascYwTnbFJc2jv3FyYUG/uXA7N5eoXvrwSV01ZjiU1XCEQPOvrg368P6/fkHCeZdX1mL6sKjj8zaDgtSGVxv3vzXNLiwnji45FmF/CZGjN7R1KiwqcwJL+6N8f8uP9eOhO1fqjjHOzP+ZxeU2DE7ZG0+IMPwoVgzcYWLCy2s3kpCBweLci/OyArfDT4/fBjttNdAflRssfpMVnP8xDzNK1gJ2K1vyw4f2m+SOly2uQDt+VvLxcZ+cw60IzO/dMkMbSKo5rg35f785rlqxTcYl/Q1Papbdd3zJcd+yOuPCofTFiaLAvZdSvzwPtWYeWqyAv9o9tDseCHpd+iNdX1NZbvay2xyyIj/i4CePsUcbl7kF5uT3Cxytrg3Yx4p/wdHfOzvQfE86WXXNAVNCOEJoZVxfed8u3NxPO3D10+1EoCGdvLq5uxEnXP4ynP5iLR9+diVOuvhfvzgtOq2f8E/t1xsBw+y2fjo9LiHXBt0VswbQ2TPZRolCNgkd/9UJI72djYHxUHOBT0EBhHYV0FIzwoA6qDz74ADNmzHCKA3QKeyi8I58lTabFNJkWl4IyTp6wTEUzZ7+9/fbbbknzW2+9hblz52Lx4sXOP9Nl2HXBPFGxcaV/CtNYRywX4+d1QwWPPi7GsXz5clf2Dz/8EO+8847LG+vkySefxNSpU3HnnXfi4YcfxjPPPIP333/f5ZuCzg1J58sEBU9XXvUHXPqrX7nZdu3Bw2C+e9FF7nn4osB9Q6O/9PJZ+/eDD4am9nnzjTcw7cNpoSnglNNOC3X/O/gen3X6Gago3/wCzmgHjgO8RLh/z7pIZ3X8eBr5wIEDQ1Pb5NvzNWnHtZdvRwWTGwsP7pk2be17d+CBB2K/Aw4ITZsGniQfZdDgQRgzdkxoCqBQ98ijjw5NAS+/9FKo28JhM+pViNdGnbxqiKURT8YRswEKhy1b9e6Onok65DSvsgfUnhe2y7EcxHMLkGODJs4OSeUW44P5FGbagMOcKeScsWQFqm0w1MjRGJsGi5czB2OcvUjpXroBPQtzsFXPQnSxT1NRusncWpCKJ0BxnRteMqi5rf+N+PykWuydarFvLGdQ5lmGc+1dpOg21YR4uhnpFstRygrYVG2VVAPUcx0+M5e0dzYHBc2NSFavRG7VQhSsmo2DRvXGMRN6gmL+HC5py813QmU3e5J1aJeE1U9wVBAPJLI0ufzcPLG6zAfSCfPE5exuRidPjueyc4o+6YOxpUzX5PbhXKuz62aI2recWvePqQRizqBbHAo0vepgDC3phh4FxVYDQRmttxE4fMlgqfgtnbV4KY6//C847LKr8NAb72De8hVYWlGJd+fOw2V3/RsH/+JKPP/BDBuAry0g8dz5/Kv4038ex58eetzCrr1lzMqqavzg1n9hmwt/jJuffN7tk7mkosLSXIabnngeh/zySvzl4afxV9P//v5HcNNTz7tDitxsL0vrBUv36v88iT88+BimzJ7v0r/35Tdx1b+fwH2vvu0OOGJBFq4sxx8fesLieBR/eOAxJ2x0/UTLw5LySidY3fNHv8JdL72OOUuXW/lWY9qCRbjygUddHu58/hX88T9PWNhH8bfnXnbx8YCy9qAL4+cMzRsefxYTL/wJLvnn/Xjj49lYuKoCi61P+ur0WfjOTXdiv59e7urP5ceUWDesI44TFtal8dgSLisPBJatQkzWoavHoD5dnbrrGnfq7eF2Zi4Jv+nDCnzvxcV4bUkdnU0F4doS9ng3F2+E9uxJtt2cldWYuyr4gdgJY921BVMXrsR785e1xhNNn0I0Jxizf7TOTcTRqZg/bFnbahZOuRYpgILCbCgQ5dL01ln8Ft/sZeUor65bK60B3crQp0vpmvicgDKOvYZ2x++O2QWnH7g7+vXt65yWr65t3QvU48vLKBlHwjTBkvggnx7OkGzNp10olCzM5YFHgR0vJQVceRHoyeqGJje2I987dJfgMB5i7kw3bnHsP7IHLjtqVxyyx07o1q2bc65mOKvj7DyU5Oeii9Uj+waubu3fotX1qG1Ys6pqTX6CsPNXVuL7f38KJ/7pXjzy7szW2afReKnfZkjfVjsuAb/jxan4aPGaNpBuzNODb33k9gYNyKBzYS56lRWvFZ/DGTNuv2FnjKZn6pBtR+KISWNa6/TF6fNx6tX34cy/PIDnp813zw+deLr+uXttg86d1hwwJMSGIuHmFg4bDXYOeWgIB/IUwPBKASdnPfJKd/8hWB/0R/8U/jE8hSC8LlmyxB3e8cknnzjB1MKFC93MKgrqKMij4HH27NmYN2+eC7uxjRnzTEHjsmXLnFCQv9RxFiQH9fywEtqxnBQiUlFg+PLLL+P555934dZVTtpT8YPly0Wh5OOPP+4U42L+owKs9mA8LCOFL0z/2WefdcJexkcoxOOszW222caVZcSIEbjiiivw6KOP4k9/+pMTdlLQybJsafC54MxF7pN457/+iRtv+it+8MOLWzsHHs4qvOG660LT/x4udTn9zDNDU8Bjjzzq3q918a9//ivUBXDmKp+HzUFf6wh+/YILPqVOO/10bG3Pon+PPHxfLv3lL911c5ItFN6Q9Jba++w7l6S0LPj1fH0085fpCOua6bkuHn/sMTz80H9CU8DYceNw2plnhKZNA9uQe+66KzQFbLvtdqi2tiFbjbP3Jopve0UEa/755eETR+Xn8XlFu5Z0yjpOwa6NHC/069UZ/Xp2B5oakMcOPZ9PRmLvC2dC0HeioAirauoxe3Ezms3LogZg1qJlbrl02h9sY/4ooHODNKSRbKrD0L490c+idvs/mptT5tMScX/916rtr9amJZFDIaXllTN5muudALM0kUbnZBo9clLonmhAcawWBahFWawG3eI1yK36BCU1i9CpehG61C3D4IIUth/cHeccezAO3Hk4ulh08eY0SnPjyI3xCKG1B6Dis1GUk4vJfYYG/Sj3wARPzZeRuctW4Ds3/wMPvvG2Ky8H1cP69MQOI4Zi4pBB7iCfDxcsxK/vfgiLyyva/H4U5OZaDcXc+8uTjwkH2ctXV+EX/3wAf3n0aRd3nn0PhvXugV1Hj8AuY0ZgUM8eboblr+/5N+avWOlmQnFrieDQIBcNcnMD4QgFGn5Az6XvRXm5KHTpBjBssdlTFeXnBTPYzP+ileVuluetT78YlM/yMLRXD+w4cii2HTbYLXv/aOES/PTv99o3jzO+uT8flZXDZ6IN2A/lSe0UqF5w3e1W1tUuP2MH9MP+24x3anT/Pq7M78/7BCf9/jo89d6HLg9i3bCO2CY/tqgRdeyGcPzgnjuzNX2ggvHGWsLM0K1VsNnqL1BTltXhpy/MxxtLObsuSKctaO+VSyNU3n9b4aJ2FjWenrYA1Q1hf8hlI8j/6sY0/vbKh9b3CMZpPm7iZ+/5rxR/tytwsxzXzPAL3gHWD/egdFYO+qHKsed2aM8urXHQjsvh73/r4/B08wAus99hWCC8ZL7ov2dJHs7be2tMmjAe6UQO5iyvxO0vTsVev7gV1z/1pns/PIw3iku7jf5enptpGuSN/7h0uzQ/l1XiYLk6FeQFdRRaNqW4PD/I624jB2C/CcNdufmP/0tyEzhz8lYYM2IYaptb8P6C5fjJv55x+bzluXeDg5AMX2fc65LCXJcPRmBMXVKJh6bOdwJRnxdPjdl9/a8P486XprqZkN+65RG8OGN+6Lp22Y+YNBqdi9esWHr3k5U4+sq78K9Xp2FxRTVWVdfhHy9/gJ/f/Yxbik6YrUkDumJI726teWz94cgZY242azZMt1tJIf50+oE4c8+tUZKXdDM0Oeu81pSDUWRiKLJ2cMCA/i6MT4NE9UK0x9qjVbHFQSEbZw36GUoUClFRMEiBHwUa/le39cFGhx1HzoT0MzV5ShrT6NevH/Ly8jBp0iS3PHLbbbd1AikK8uhn+vTpLh+c6TRz5sxWwcT6GjK6U9hIYakXbFKI6mdqDRkyBEOHDsWYMWOc/X777efSo/CQYd599103g5R5ba+MLBOFCBQmMo8USD733HO44YYb3JWzQSkk8HW2LhgX64N+KaS86667nFCJQt0999wTO+ywg1PM5+jRo/HNb37TzTw97LDDnBCUeaVg89VXX8XHH3/s6mlLbOx5rygw7G73eceddsIfr/4zdt9zj9A14Llnn8PcOXNC0/+eybtPXktQx3futltuDU2fhjOMo/ln2Iu+851PCRk3FZ27dMF+++/3KXXEUUfikl/8HFdf+xd3wncUHmTzxGOPh6bNQ/Z+pU8+8URoahv6ufH6G0JTAA/V2RD4I0wUHsyzsbBd4QFQzIeHz+q3v3OROxFyUzLl7SmfEpDfe889OOWkkz+lvv+9/wt9BLDduO/ue0LTFgyb/WjTz+bUFGcIZisKGXPoN5MKNsZPNaHMxjXjhw5GfksTiuP0aN8u88Ol//U2yEkncm0AY9f8Eny4cDk4F+atWauxqKoBjfE8uAN32BWLcadN+9bafSlsqkX3ZAZjB/QGn0DXajADljEKVtkCcHjY9hdr88DPTNy+nXEuyWeW61ejJF2H0oZyFFZ+gtKK+ehcOQ9dV89Fj6oF6FU9H9vkV2NiQS126pLBgSO64YSdxuA0G3zuM6YTelocXI5eZtdEyvofnJnqKl98XliLO/UchO17DHD3zXdt/pvPy+aGgpS6hkbc8az1x96f7gQXFAr+4OhDcOMFZ+H6C87ADReciT+feyp2HTPCBuk1blmlO9ArC7aFrLPoTEcKJx58fQr+8cKrqLdwnNl13oF7B3GffyauO/8MXP/103H63rs591VV1g6HcbPOPYyTRs5q833M8w7ay8Vx7oF7OUEnww3v0wt/PvsUl+cbTfXp0snibcKtz7yE/7z1nhNmlVl/+YJD9nV+GP4GywMPKtp7whgrXy1qwn68K08kD23BvLDebnws2J6kxOL++kH7WNxn4Dor13VfPwPXnn86Tt1rF1evK1avxk//dp8TJm+Jfc4Nxd/jGmvz36+y1rol6KNTOOgFmVTeLqp3ioJN+nEEfp0K3RdUN+FbT83BQ7MqPnXYSnswT1T+vmXfv6iZ+mXVDXj0oyWWnuXdjTGCb4/Lr6ln51ZgwbLlzq+Pm6TMn3+FzLebSUnhO4mmT+9OTBeGi0Kh/D4Thju9d2+yd/vS+57HN295GBX2nJOCnBycu+92rUI/ssS+qWfd8Ty2vfh6bG9q90tuxgU3PYS5Kyrwq3ufx9NTprXm2efFXymI9YcWRSngHtH0z3th8PCfQntnfc5p6w/JcasujOJcLq0P4uaPGjyMZ3jvLq1xr25oxpl/exHb/eiv2P6H12PfS2/FVY+8iumLVuDX97+AFz6Y5fwRH8fpe2xt72jQf2ReKmvr8f07HscBl92OmQvXHnfOXFaJN8KT5PmPM1cfeOHNtVaz+bwM6FKCk3fdCnmcLet8ZzB/xWqce+O/sdOPb8R2Vo/fvOURJ+jkD69c3zChdxlO223cWn1zJ7wNK4Vx5/l9SLOgG+vr18fvjXu+eQT+dMJkXHX8brjk0B2w6/DebuYu03lvYTluefGD1ny2dc+EaA8JN7dgKGTj0m0K7bh0nLMRKXBhA0g3CgT8Uu/1NSZ0p6CNwj/GR8EbhTFs/Lp06eIEmxQqEsZL4SMP9qDQkVBPAScH/xQ0Llq0yMXZ1scvCvPLGUicEfriiy86QeZWW23lhAlUxMdBoSoFoUcccYQ7FIXuzDPj4DLvtvbXYx5YB5xZSkEmBZJPP/003nzzTUyZMsXVDcvLWaGsw+wZhFEYF/0zrbvvvhv/+c9/sNNOOznh5UknneTKzjry+aV/CldOPvlkJ3DeddddXVjeJ6bpyyeCe3vOuee6++rhM/yfrNlz/0v4Lpxx1lmhKYBCaj6T2TDvV//pz+558QwcNAh9+/lfqv/79OnTxx3IM278+NAm4IknNq9wc/DgIaEu4B9/vxMfvP9+aPo0Tzz+BD7KmpG4x557hbr24Q8On3yy5sR9boYe7bxtCGxLfvrjn7i4PGwHf3HpL9fZNnxWXnj++VD32eCPMtFnbEsjY02tV63wU7cOxWVpmVSzm9HB07k53Bg7uAd6Fecj2VCDWLrR/LFOrbOfW4BMIg/1dTaoKO6EWSursNCc3pqzGA15JWiMczkbBxWBuJIzNzmMKrJ4RnYrxag+OcFBQqacZNXcmFUv3Axw54lvdngYAvPHAS8PSsqLp7Dr2CE4Ya8dcNrek3DmPtvjnH23x3k24Dx/v+1wgamLDtwO3ztkW1x85AR864BhOHxsCSZ2Agrr0yhJZ1BsOc/lUnzuj2nfYnsYw9TE54HPSGEyF2eN3AEjyoJvohschm7Rx72jwsE0Z1b+88XX3MwfLp2kQO47hx+IXUYPx5h+fTBhUH8ct9sO+O3px2PSyGAm64aUnX2vippa3PPyG1hdW+/MPzruUPzshCOw25gR7gCikab23Go0LjvlGBw/eUc3KA+EIOsgTHzn0SNwgoXZadQwNzOSdC8rxZE7b4djd90Bx+62I0oLCzB36Qo89vZUNDYH+99fdPgB+PGxh2Ly2JFWvt7YavAAHLXz9vjDV0/GdsPD7+QGNgaVNXV44LUpWF5V7QTFjIcnu287dDD6dOmMPl07u9mvLPPOVp98/6ctXOSW/Yv24bNCllkbN7eqsVUg6G4Mr+buZmJG9O570ao3f9RTsGh+3JJw5xYo6svrmnH5awvx5Lxge6pWt5CoPjqGcs9/xOzJtrvv3XlYVFm3dvphfu0PKusa8OrsYGk68Vf+AOCj4pvWtSgXXTuVOvdonjwUAnKWMYm6n7TzGGw1sKfTW0h3rW9O4/3Zn7gVeoTpbDO4N+644EgM69nZ+eMzuqqmAUsqarCkshqVtQ1O2Mq81DSl8fDb0904zaUVZtSXvbvl1c/c9PmlKinMD2Zih/ZdCnLRo3vXVndONijJz3Mzr5lT+utTauNdi8vHve2QPrjilAPQoyzY95z2FTX1WLa61ik3+zLMJwWRdz//pptQQ38+jh2H98Nlx+2NAi6Jt3+c3diYbsGMRSuwYuVKF54wT2P7dMU3DtjR7W9Kv0O7FmGvkX1cX5TuhPFSz+uFX9kRB08cSVv3j8JFHgy1qrrenYrOE+Dpxvs7sW8ZfnTgNthu3BgXn8+faZwfmrmnZqHdW49P00NzgdXZzuOG46R9dsKp++2Cbx6+J64/+3DsOXawy0OjpXnbs1OweMnS1jCtaQmxHiTc3IKh0I6DcDbO/GBQuMbBORss2tHNL+teV6PCRocNMQWSFG5yeTaFMxRgMq5oA+hnndHMwT6FnpxdScEiBZycuenz1ZbQJwrT4ExJzrbi3pSdO3d2S3YZnkJC3xh6RTOFFXTnLEkuj/cCT840bWtJAsNQoMgyUYjK5ePMK2dn9ezZ080A9bO7WH/+w9sWzAPrlzMwKSjt37+/EwKfeOKJre5UUT3Tp8Du9NNPd7NcORu1uLjYCThZZsYnAijs/da3vx2aAmbNnBnqvhjss+8+ax3sUlNdjeuzTromzPdKu8cePs/f+e7mm7W5ofB9/do5Z4emgDmz57jncXOx9cRtWt8LwrqiAPG+e+7FUuv4NNj7Szu+i9f95VpTfwl9BlAou9POO4Wm9nnf3qdU85plsdts5KFNbAN/9ctL1zqFnPeLe6QOGx7MRNiUsK15/bXXQtNngz+SPP3kU6Fpy8OGa+Ep2qbsEWvhY7YuZWRaUohzhoYNRPO4BNX6/X1Lga0G9UNRSz1yGmuQbGGsFiCnwOJNuhPRzRaL6lJ4fQ4wY2U1mgrK0BznUUAUXZpf1wTYAMLiLW2sxoTeXTGg2PLVaLbuqFzmdm0yZtcSMxWaNyv2LMeTPNjHUm2oRWFLI3YalYsjJyRx9MTOOGFCL5w4rg9OGtsDx40rwdHjCrBnH2CnLsDoXKsji6K4ycKurkHPvDiKucdok33j7b2xiG1kHNaD2CSwTexkz93543bF8NJAwMlZN5711nSkzf2i4Ze/vjlzDuYsWe7KcuRO2+H43XZwp/G75eG+72luO4wYghN22xHFNqBe3zeUUfN7s6yiCm/PnueEplye/bPjj3Dh6ebiD9PoWlKE0/baDQO6d9uoKgtKwGF8AK+uXKGKW9vCWZLc45MntA/v0xsXH30Iing4ii9fmI9R/Xrj3AP2dAesJHjIRxDlOuESfS7XZ/no/wdHH+zqLm3tj1Nmz/x0Li5yp70zbs58fXXGLLfXX3afRQT4vsondRmUN1NPIZi10KFwkPW2lmCT7jQT1qlzDwSKdAusfZjAH80raptw2SsLMW+lF/YF4wWP10evUXdPtr/l1fW44805bia0Z41gM7xYPt6auwSN4VJiX2YK+coK8lCSl0DP4jxMHtINnTutOR2bszIH9+zsBIQUJu49oidKS8tc2j7/vHYtLcLVZ34FEwf1cvt28keDgpwEDhzVE53tffN5pT0Fh3decAT2HzsQnfNzQ/9BW8clz4XJBAZ0KsBp2w3E6TuOcOM8psEcMT+FFm/vknzsMbynja1KAreI6lKcj7LCXLeEupf5235QN3SyPHh3VgjLVFaQY+nnoFepxTWsFwoLgsknzCvT2XPsINz/3eOx69DeKLa4uPye+aTAMM/0DE8h5Jk7DMYpO4z4VDvFsp48eQJ+eewe6N+lGLnJoE4HWdkGdue+lM7o8pRrZfr2V3Z0PzSO7VWKHx6wNfbdcWLQHnqPhi9DD6vvv559MC49aheM6FFqZeX2HEH98cfcUsvvcMvbWTsMwRXH7Y79rS3ND9tCD8vCe9S9KA+Hj+nl9sr094n+qPdmQj3tWU5eKeTu36MzdhzRv7VN5LP49vSZ7i3wcfBKJcS6kHBzC4bCIArYOHuxa9euTuhH4QV/IaaisI7X7EYpCu0pHOTsQ84upICTZgr+2JBGZyJ6omb6o5npU0DCU4Q5m5QCRJ92W9Cegj3646xKwplWtGcZeG0rXdr7vFGoylmlFBZSmErhiF8OT+iXivXE/S/pf9y4cc7McBQuMKwXwjLsumZTsn79gUGEs013331317gznbbwZWDaxx13nMs7hShcikqhK3+FJO2F39IYOGggcsKNrMn69rT8b8MZvkcceWRoCnj1lVdQG8knhfaX/vLSte4ptyjo269faPrfwh8hSuxdi7KumZSfFwonua1FFLYNt992G849+2wcf+xxOOrwI/DVM87EY48+GvoICISLp36qLWiLF194IdQF7LjTjqFu/fBecZYwf3CIsv2kSTj8iMND06bloX//2z0rHrZpbI/Wp/gMRrnt1lvXave2JDh8o2LpqbzZHi+7qaa83npKFHxyjmTGrn7gkWOXfDPzbZg0chC6xNPIb65BTtoGfVansZw8C2QR2LWq2TrrjRk8/8ECLK5vQVVLePgN4+eem5m0DXTsPrak0C3TiHG9u7h4c+zZSjjxKzPE59g69+5Ks+WHS+H/C6QsOe6KmWvtK0+qTTbXI2bNFn+q4aYPXZzKhFegs2W5q11LLVyR1UFBcwpdkhn0KitCrpU1Y+YEhZqsoxYrfyzXKpYCTrEp8P2dXoWlOHfsLtit9xB0zuOhFPbshIr6thSfR/+khRo+aZ/rX/C8blpmLVlzsvleE4JVQBQCRGF5WA8TBg9A15JiV5x1ZyVwXGB9S87aZAAuayeMx9VPCHUULnImZ7fSYjfbae3U14/PCqONCp8pXFywchWqrX9J269sN8EJNV0eAi8OlpeKs0Bzrb8dFUq1RXAvgMraOiyrXA3ulZdr346zr74Jh/ziShz8899H1JU49Jd/cCemN4dLoFdUVYGnp2/6u/nlgffoo6q0m23oBINUZkf7QEDp9XYN79daMyRpZg2bnv787E6nD91pXlnTgPMfn4PFq4OVIms9m6an/6gdcelG8P4IhdnPfswDs7h5CtMK8x+6B3rLh33bZq6qc0ujo/TuXIwfHrIDLj9qJ9z2tQPwncP3sHHZmq19+JwevcMY/PGkvXDDafuY+54oy9oPPShvBlsP6oW/nnMILjlsR5yywzD8cL/xOGXP7Vonk3h/VKMH9MJN5x2O6886ABcfOBGnTRqKk7YbhPN3G4lLDtkeN52xL35x0gGYsNX41m93UV4Oztx9PH51xI646cx9cf4he6CoiCeHr4mXFOfl4hdH7YbfHbUzbjv7AHzviD3QKbJdEetv99ED8VPLJ5dY/+2cg3Divru4caiHcdHfhIG9cOsFR+HqU/fFd/fbGidvPwSnTxqCi/Yci98fu6vF/xVccuKB2HG7bVvHhT4fDE+B6Fl7TsTfLzgSPzhoexyxVX8cM3EQysKxb5SSgjz85Kjd8ffzD8fBu01yk2OiZPvnWP2Cg3fD3Rce7e7PT63efrD/1vjxV7Z1y8Zvt3L91PI2cfwY55f4/FnWcPxOY3HZYTvghtP3xk+O3Qc9ewRje+/PQ/3c5RWYumA56sI97v0z+MnK1Xhz9iLXtvi4K6tq1mrvonEJ0R7BWy62WLyAk40LGz8Ocn2DFNX7azYUrnG/SB4OREEjzYyTDXO0cW8L36BxBif1HHRzBiXDUWDIOCnEaA8KJJm2F/DRL3+VY5zt5dd/2CgspKCQQkqmy7JSUOAbVMI4KDDgx5TClcmTJ2PixInuyjBMyy9xoGLcUWFDFOaNs6Q4y5RCYApSKWigXXt59dCdHxMu4d9///1dfbFueAARBZ3ejwjuL2c8eL6IQpujjj5qreXzfIZ4srZn6nvvuRmdUc44a+3DiP6X8Fnz20l4VtsgaXOy6+TdQl3btNdOfPPCC7HTzjuHpvahcPaVV14NTQGjs8q4LjiD8vZb194/lVtkfO/7a+9zuSl547XXQ13ASSefjNv+dsd61fV/vdG1ax62uZxxvyWSsuem0dqIJlPB8jXD/nCQRyEmW4+GVDMazLHe/KbiGau7HDY05i9oZzhk4E9a4wfEMaA0DyUtDSjg/pg8eId+2c2yyJrjOaiO5WDGsgrU5Rah3i1JN3fOyuTA1hRPV0+mGzGyWwlGdCtEvjmV5sUsKd+hD+JiJoMWn5n2bpuXmD0z/NqwTY1bXvOsjAWWbQ5NS+1ahkZTtSgxlWtl4AnqcasDzmLlYUG5lvU4v618V63uErnWP3D1YwOlZL455llp1jyX4vPj+wV9i8pw5sgdcOboHbFvv5EY1akHuucXoziZi6JQcRm7V0XJHGeXk0giEUu4b2rcXT+7ilFgGqpNBfek5NNPVRr+sByUOAurBx5wEW332iPs/rnZkkFfkMssuTlE+/AQIr9fXxh8g2krv0GZMmhsDvqkpFtZsbu2R6H1m+OJNUtj1weFp818l+1+sP17dup0PP3eh3hm6rS11FPvfoC3Zs1zS35ZORTgusNSwnyJT8P3bubqVNAvoeJz4YWazkxtS6B32jX1SX9+pqd7nsLwoaOz47fC+bP78HFFA26famMBt3R4bZgP//x4aOfbBeLdaVfdmMKDHyxEA5+7MG9M011cHpmXwH55VR1WVK3ZfofxcMn0cZMn4qT9dsMuW4/FwH5rTuL2V576fegu22DvSRMwqH9fFy7qxysKQof36Y5vHLoHfn/W4bjgyP3dyjX28b2fKJ1LS3DQpPG46Oh9cfnXjsQfzj4al5x6KM45ZA/sMGGsm0DjwzJN7gl58HZjcOZBk7HbxPHo3bNHa5zRuLnf5dG7bI0T99sVu1g8A/sGy7s9jKt35xKctf8uOGzyJEwaNxq9XFyBezQu6nt37YQjLb6Lj9sfV37tKFz+1aPw/RO+gmP33BETRg13KxAT9h63lRfqcyzfE4f1x3eP5L69x+JbRx/oxpJRf8TdD2vzhg7ot5Zgk/bROvd6Ks6eHNqvN46ZvC2+dfhe+N6x++PCI/fBUXvsgLEjh6NTWZmrw2gcVPyBZ/KYwTjrK5Ox9/YTMLB/P1eG7PjJsx/Ow2GX34mv/OZvOP2aB3DnKx/g3jem49L7XsAhZv/0+2vOGeDS9i6dSiyOIB4hNpRN18sQHRYK6byAMdoQra8x4YebQjrOSKRg08/SdAKmUPkGrT34kWD6FAr6K+0ouGxPYMF80R9nTvJKmAeaff7XlXefx1GjRrkZcRRU+vi8sDCK98+9QjlzkwcT8SNLe/qPlrW9PBMKsTizlcJN5pdpcrYqhQsMuy7oziX1TJ+zPSlApoCTcdJtffdqS4GnXftngmT/WvlFgLMv9jtg/9AUwH0iKfim4OCvN/41tA3gDMIhQ4eGpi8GlfYMRymJ/Dq/OfAHgW0o3J7i91f9AXtkHTLVFnx33NYAkXf3uOOP2+BDiBYvXoxr/nz1Wu8gn7vvfv//NirPGwMPcvpk4cLQFPzqvufee7m2c32K7Uh0mTzbrLv/tfap/FsKuTZwybP7lmNtRq69ewk+Ak02sGtusnbVOkimknkJtMTtm8Nl1LA23okOOLgJBI05LRknhOxlNhMG90ZZvBn5sO9Cwr4P/OEtmcOHzJ2K3hTPRX0yH/UJ80HhJuPhc1Nfj9wW+wammywfTdhp9BD0LITljanYoLJVgBmkbV8c01Gt+7uxKeFhRzxOgIr5oKAyac8OxZMJN/Blu0sVDoLdCN5j+WRW3XfOwjsBF+3s22UXzopN8+riFpuD/EQS23brhxOHT8TZY3bGN8btim+On2zX3Zz6ZkR9Y5zZj98ZO/Uehd6l/dG3tJ+pvp9TBfH0LO5tt33T3GfuU8lHin2gecuCrVH8kvW1MLsl5atRx/dxPbhH1OjZqdSdTM6w78//JLBsA7b7S8or3R6dXH76WWGuM+E7wyxQuMMl4V5o+uGCRS4vTkWgG20WlZc7ARfDrQvfZrBsxeEqJ57M/p0jDsJPTzgCPzn+cPzkhFAdf5gz//jYw/DDow9x+46esc9kdLXvPfsx4tOwPvkMcs9Nf69oR72bCckrBZNhf6N1xmbobgZ+lFvtnNm5BXaBYJNXupmV2T85cxlmrVjzA3N0POH1UTsSxB3g3d5asBKvz1ka5iOIu/VK/z7fpufp1uU1a2ZuRtPx4yGqoLxrlLen8v493o/H+8vP436Ya/pSUT8eHzcFbfwxgns6ckzJvpHPTza0i7r5OKJXD81eebw/r9i/Mltnnx3Wm30YppuXm+PKluT+3RbWrNeC/kg0Pn+lfx5sxHKSqLvXE583H1c2tPdhvKId8xdVPvS64nP+2rD38VbUNuB3D72MuSvYXtbjkXc+wtnXP4hT/3wvfvPAi5izrALp8LnmHsY7DeyKrYYNtjidVZtxC9EW+jqJ1gaDHwEqDnbZEPHDQGGLb5iyoWCPDSxnEHJJOIWD3E+Qy6UpMNyQhoh+KMjkDEoK/Shk9YflcEmxTz8Kw7ARZT6ZJq/MB+PhnpjeT1t59tCd5Rs8eLATcDIeChzbE07SPxWX6nNZLsNydinzSWFa8FELlh1nw3ywHCwf9RRI0j9nnTJN7rvp67w9mDZntA4bNgzjx493p81TsEyB2LrCdWRYZ7fcdHOwv+K9921QOR/+z0MunGdDBVT/bQ47/HD06NkjNAXPyCP/eRgvvvAiFi+yQUyEw484ItR9Mai1QdzMrL1M+/TdvAcd8ST3U087LTQF8B085NBDcNoZZ+DQww/D4Ucega+dfTauuPL3uPz3V7iZk+uDz8rPfvJTt0WEh4LJwzawzhn+8l//xv3QEOU73/ue22Jjc8Bn5dabb2kdeBDW/8YcfrTHHmsLfZ968inXbm8JsP7Y3rrvRnMa+VwybV0hJ9i0AVu8KQVu2U89T0NPxIL5hJw9aaGQNr+BgM8re2YsLFv+bYb2Ra/iHGTqqtyyN/tImq21W67tiiEVT7hDhFIx7l1psVoeOGRLWjoFmZSlXY/S3DgmDB2AMnNOpi18xhST4TcmZipjAwiLzr5ILs5AbX7cKdOWfiDkDFJvrQEWj1LKIKOmXKnMv5nXUowjzK9dXLCIEpsP34fJiyfRq6AEw8u6Y6uufbB1t75tqD4Y16UXehV1RVFusamSTaCKTBWjMKf9rXs2lPAJwviB/ZCfzHHvMk81p1CJZeSsRMJ3nbMTOQPyuQ+mY8Xq4PCcdb0yDE/6de2C4X17OWHJix9+hCff/cC5cbY342Aa1JslHn/nfSxYwb2W1xHxBmH9VvtLRSHloB7d3GnT7O/e/+rbmL00EOBGy8e80C8PB2ps4iEk636XXPmNrqXF6NetixMiNKdT2H3cKFx89MH44TGHOEGmU9RTHRso7vl54uSd3GFHn7ekX1b4jNQ0t2BpKNwMhIFh/95V/ZrxVLZgMzpj090nmp1bYBf4of2a8HT7pLoJz3602D0XPu628M82/VDv/fLKd+TKJ951+6k6O5fvIE3748ytdmZusO9keVV1axyeaLzEp0na0xMfJts+infjlf7biq+t8G3lsS2y42jPH/Fx8tpW/OsK6929H16j8bVF1C+J+suOK3olPo9txe3touHa0nuicXg9r95vtn9v5pUnz+80or/rGwX2a9yiDQr3+pzYpwxfnTwe/fr2cXbZ8QqxLtgTFVs4bJgo1GTjET1QiHoK1Nr7NYb+OOuQS7y55yaXt1PQyYN6KKDcECjo45R6HtbD2ZBz5sxxe+xRcEfBoc9XFOaXQkGm4fdfoYCRHVwKOCl48Y0tr1TZ0I1xMw0KKydMmOAEhQzfln9Ce5aZQkr6YzlZfsbhBsrm1la5mRbdKGhjnXoBMA9cuu2221xZOfuLghKf3/byTCHyLrvs4gQnzDNPlvczP9vLd0fl8UcfxYMPPOCWaXPZ9lNPPLnOMvLQp7vvujs0BWy73Xah7osFheQHH3JIaAp4+D//wT/vvDM0BfAgnFGjR4emLwYvv/SSe949XEbDWdCbm3333w/9rI3x8McVznjt168vzjjzTJx+xhn4yiEHb/DhPavtHbz0579wz5eHbcK3Lvq2e6fXB+vg8t/8xv1I4eF7eMJJJ2K77Tffc8c20/+IQ5jmOeed69rpDWXvffdpbTsJy8IDlb6s+DaV5fRX9wzbAA2NppqtXbEBKepsYMd9xCjYNPdY2vw1Nli/O2WdJT7zFHCak+uJs77t2sIZjKazIIO6AsN7d0W8qRZ5/nZYu85DghwUTnJfSbe3pHmwNHLNLa+lGXnpZuTadcSAPrB+vbPPiVneeJI4pZnu/lKwaITNYIxxOKHi5sfNqmT+3aw7pmmqNW3aUahJoS33zswJ8hun/zBMq3AzCOZbcsZAxRjE5oftBYVhvLaPvzu8mnLvD9+dz65cbOv4fm8MzDuFP6P69sb2I4a45ZQ8eOfUK6/D6to6e63C990UD8G5/7W38c8XXnNmL9xbFwzLPTS5zyWFm6lUGsdffo0TYtY1NFqzkXJC05r6Btz10uu46t+PO3vXpmwEOcmgb837UVVX7/LOPTOpmM2hvXtg26GD3IxQnpj+jRtux8JVnN1Ed5YRaDB75uHvz77slo6z7Ou6sx4Kb1l3wSzwGH54+934ePFSlx/u3ckZo6xXnkT/67sfwlUPPu5m63GZrlg3KbsHLfZ8uBtk709UKOj0vH+hYNPh3g/Th/fV20UFipyxGdib3scVhktbg/rgRytsXFIXegmef6/3V6/Pfvdpe+eU+Xh7YXAYIpe7m+c1eWQ6YVr+XWYZq+2ZZVzZaXi77PTaMntFu2g4KuL9RvH+PT6cx+ujcVDvVZSoH5LtTujGd7vJ3rXmyFYRhG5eeXNbaXh77y/Kuuzbc1sX2f7XZaaeiul4qPd9JZ++V9496t/DMH4c6/F6XgvycvDjIyfjtq8egEPH9XMHKHUpzEXnwhz0LM7H0C6F2HtYN1x64Dhcc/KeOGDnbd3Y2afraSttIaKoPylcw0FhIRsMCt4oKGQDxcEvBWfZjZWHggDuRclZj5wJ9O677zqBG2dBUfC3PtgQMo733nvPCTY//PBDt6clhZMUODJeDuSz02Z+KXTlbE/OnmQcNFNISCEprx988IErB8NmK8Ir4+EsLQpnuAcil3wzTR8uG/pnXVCwyLphOfv27evyyPTpFt1L0cO46EZ/nClKwSbTZB45C/OKK65wAhIqlsd3kP01mhfmgWnwhHXGQ0Ewy+DL82Vi6bJloc7qwOrimquvxqOPPPKpE+JZT9OnTcOPf3BxaBPAe3TgVw4KTV889j/gACes9rAcPEwryrHHHRfqvhhQEHht1mnkO+6003/l2eNzfvnvLl9LKMd36rJfXoqb/3qTe3c3BApF35kyBd/8xjfcAV8elmHf/fbDjjuu/yAhvm/PPP00Xs/a93LEyBE4+phjQtPm4dWXX3HthIftwdixY0PThkHh+uTdJ4emAArX22r3vgzw3vpndK22ksK3ugY0fjwLS197AzOefR7vPvscZr/xJlBTa+6xYNl1Jo1cJwaw9xRcmk6dKUrpHMHybO6KN3roIJQU5CLFk8CZjr3X8bAtNwv7H4ZlniwvSYs7mU6ZanInsm6/9WA3CzRmdrlJCgYtCt4XFy7AzdykCkzu7+aH6QTKatCVndfgiTGzm9WZg2ZTPB8oY4rLzVuV+aLyT5gPbU5hbXI+rK8n8b+Fd8VfTbn3h4K4z64Yz6b8TjCmbqUlOG3v3dCpqNDFfdfLb+Dwy67C1Q8/iXtfeQt/e+4VXHTTnfjG9be7g3Dcux8EX4tWu1DDuPKtjTxutx2x0+hhyM3JccLHE6+4Fl+9+ib86q6HnDrjqhtw9tU3Y3lllRMI+me7Ldoqe58und2+eBQYzlqyDD+47S6X9z+bWlVd4wSQJ+2xM7pbP4ECzmffm46jf/NnXPngY658nK36f7f8E9/+69+d0HPN2/VpfOp+2XqOtS3HW/m2HT7ILUufsWgxTrnyeieofWzK+3j+/ekW/2s4+5qb3YFCP7rjbiv/X9whRFaRLg7RNs3hd8EJAsO6CoSRpjfl7WkOZmOa2b4R/vu7Rqjo/Xt7hguEmq1x092+FQvrM5i1NNg7m88aVWu48Bp9BqN281ZW4baXP3TxuzSMVqEq9bya8nYUflJ428j9oo1ovD5dXr3e20f9Rf1E7Ulbdj6ebNblb0PipZlhovlsKy2O1+655x688OKLrg/ZVlwkO6w380r//GGivKICC2z8uHDhItRZXy6aZjTOaBp0j6qoPx/Wk20m0biiROOjYt/y9dffwEPWH1xkbQLtovH5OLx/D/vir7z6Kh5+5FFUVFS2xkuiftn+HLDDBNz8rePxxA9PwgPfOAz3f+NQ3GfqngsOwS0XHIOvHraf29efq7PaIpquEG2xprcstljYAFE4R7i8kg0KBYacocgZTG39cuJhOJ4kzj03TznlFBd+n332aZ0Bmo1v8CjsoxCRMzW51Jozkbbbbju89NJLTkDKWXjcALqt5e0Mz7B04/6XjIvpUWDImYwUkjL8i/YR4mxMHpbBhpcfJB+ecforhaScdUozhYUsf1vlpTvLxDQoWOSMVQo4mS6FwwzDGZjZ0J71SSEE88lZbtxrc+TIkXj00UedgPTXv/41nn32WTz22GP2wVuIZcuWuTj5oWG6FHzxSkV4Xy666CIn0OEsUl+eLxNcjp39DN1w3fU46YQT8Kc//hGPW13d/a+7cOZpp+Pi7/8A9VlCzxNPPskJ67+o8N0562tfC02fZtz4cRhsz9gXAb5vV15xhdsiIPqc8bnj/pT/LQrtfl597V+coDMKTw4/7eRT8PvLf+farbbgO/TkE0+4U9V//rNLPnUI0t777O1mQG4Is2bOwtV/+nNoCujRsyd++7vftdnubSrY1v3lL9eEpoCtrf39LOy629qHNM2YPsO1xx2bSBtIrSlrOdHsVIs9r9xX01RTM5Lllah54mm88evf4qoLL8DPzz4Lv7rgAlx50f/h9t//GRULrC1vtkGmPeM8GCfVXGXPkH0fM2l3sE6tk9fwOxF0owqsH86nclzXYgwozkdLrT1fPAgoRqGHfccy5iFjzwalfpzlmMhFJpmPJnOPJWLISdehT0ELtusLzn1EssXSNf9xzoZMWxgXzqLzKixf3Oy502Uj8iyODHJbMmbHwUQSLVQWW6wlx9xibnYo98prYjaC4AYNnEkalCRu/nJsDJu0eEDFgbqbfWkqbv2ElriFsHyZPbPEukgzCkuLMTBvjJcCzTVpBLTmfS1b59tdAzf7G7cSJSzmGGfMsg5YDkuM02MTjc4fyVCQGstB2tzTln46Frd8MK9cEm+1aIozSYNtBMSXCdevSsRx8PZb4/yv7INi7j1nj9LL02c6IeEZf7wR51xzC25+8nm37HrSiKHoXFxofqLPXgBt+EzRyXpZzo7xj+nfBz89/gjsOJJbnASzK+99+U1cdteDuNTUv98Ifhw7fMdtMbJfb/eN8c+mh7FF+24exj+yb2/sMmq4O6CHy4H/8eJrTlhJtcT6mAyz3zbjceFhB7h9BHmy+ZTZ8/Czv9/ryve1q2/CdY8+45bb7zJ6BIoLrN1po3zE20bLxxPkf3bCERjVr48rO/cW/cnf7sVpf7geJ195Hc79yy1uOTxnb3YqLnJL10v47XXtnlgX7p7bfXUCQyeMtAoO9byGnlrN/vnwgs0gXPjcMDzDhOZoGG9f25TGtMWr3DPow/EeU0Xxbh4K2+58cxZmLq+y/AZxOZiGu4T5Ce3X5ItXOq2Ji9DMNAM/n3aL2mXrqXx+vdn7iZYjqs8Ox2s0Dk92mCjRMO1RY+Os8vIK6wsH5yxkE81nNC5vpmL/jRMEHnnkUTz55JN43PqjDz/8CFba+Dkapi2i8VDxPnPf9SlT3nHj7rbK6u2y3aL2Pj7qqVasWIn3P/jACTYrKspb/XiiYT10X7DgE0yd+r4bE9fUVLfGS6J+Cc151p71tDHxtmNHYruxo7C1tV/DhlobbeNpP+5vK10hNgT1+LZw2GCwAaHwj3CJOAUZbIS5jHpdMzc9DM99K9ngU9BJwVtbMxh9PNxLk4qCRwqfKMDbaqut3MzPHXbYwQknOZPTCyWz02Z6FEBSwMEZSEyLjSGXhHPPTgoHqaZNm4ann34azz33HF599VUXL2fG8UPgl4/7uBmOQkfG1x5Ml2WgMJIz7rgUn7M4GR8FGnRb14xVlpUnrTNN/irF8nPvTOaNYblE/Qn72N1www24+eab8eCDD+Ltt992vxiyjpgOP2iEs9eYnwMOOKB1JhvNXyYodP72dy4KTWtIp9J45qmnce01f8Hf//a3NvcKPOqYY7Df/msf2vNFZNKkSW3+Oklh+IUXfbrsm5MZ06fjtFNOWVudfApOOfEkHHf0MXjh+RdCn2v4/sU/QCfrjPw34d6Sf7z6z+49zIY/aFDYzTyffdZXcd4557jr6aeciuOPOdYd/NPWDM/Tzjgd551/fmhaNyuWL8clP/1paFpDhbVXn6q/jVFW11876yzXDrbH/Hnz3KFZHra5J5x4YmjaOEZae8cZ8lH4XnVs2J6H3wteWjJoyqRRhxZUtlSjqbnGbtQKtDz7HN689Ld47NwLsPLa6xF/51UMqC/HNkX5GJVKomtNC/IoqmyOoamxGTUrluOjqa8j01iO3No6rM40g5sRBIsADUurJVWNTpbOROtV7dq/J+LVq5BbmDSHXKQy9o6kCxCzuN0R7BQoxi3+nDI05BTapQy56WpMHlyKQeZaZPEluLQ7nUAsk2t6Cm7C7hqbeWp5tfLFLC7+rLO8sQAFTSmUpFoQb4ohnix0aaczBYinCpHfEEeXhjrE4knU2GeOXxLKLrmUHFZalsFyhWQT00+gMJ1Bgkv1W2JI5llcact7bhFQ04z8TA5izWmkLB+sgzoLyPgo8Myx71sijIvZjCr3hWKaFJg6k1fhPqYso6k6K1GDu2tNSDD9Fp7UnkRjxtr6eCVSdh/46U6l85COFVsUBUjFctGStHIkrXCuvuxqZW9uocCHAk5+O7jMPxic++8l9dl9DNEx4D3sUlKMCw7eF386+xSMH9TP2VFgw8ODuHych/Kcf9C++NnxR6Cr9ZUoAOSS62h/iTOk2ZbykB0uQyfuqTT9bmNG4Przz8TPTjgc4wf2d6eSs79HYeP4Qf1xyQlH4pcnH+XyYZG65ywKZ0VSCMvT2nM4UzyE8ZdYXi495WicvvdkF56zmri0nOkGPxPwFPRcnHvAnvjbRedi59HDXXw8dIPl476HZYUFOOeAvXDFmSegk/W983ODH+ejy8cTli6XmDPPCTeLNkifz/3eE8bib98516XR09oh7iO6qqoGSyt4AFOTm8G6x1ajcce3z8GFh+6Povy8MGdiXTTxhzEjKtg0Ey0CezN/WrBpZtP7a6DM3dtH4/JXhmM8Zpxd2eDGErz/VPRL5c0kW7+kshZ3vjUHzWwbw6eXM0HdtVWwyXTsanEHDvzu2PsReRB8Op5oGtF8ENM6ov499Efo5pUP74mavR+S7W+Nvbu04u090TCebDs/gaWwsMj9QOiJ5oOsK65l1nd86+0pTs/VjsOGDTW7ZfhoxkdthsvG++GVE2XeeustvPb6625iR3aZiLeL5o0q2z5KkbWXXbp0dhN+qEh23qLxebp37+YEk4MHD3Lj6ey0otCOyof316hfjv2XLFlqY/VAcNtWPEK0R8wemrWfWrFFQoEmT/LmDEzOKONj4QV5FDKxs7UufOPT1tXHxTQoiOKVwhvC2ZmcecgZjBQsUijJATdnWXJ5KJe9tzcTioI+zqJ8//33naCQAkAKTSn0ZDko8GRaFLYy/xTW8kphKAUkw4cPd1fmxQs119WA+rJwdtO9997rlpGzPBQIU/FjtdNOO7n424qHdUDBCvNLASbLyCX4zBfzS4Ep42e5KCTlDDQKP1kuXvmh4bJ2zi7lPWK9rCu/XxbefONN/O63v3Wdi/XB+3vMsceaOgbJNoSG64L344xTT3PPkOee++9rfVY3hCWLF+O8c9ae/Xf3ffe2KcD0cJnxb3/zm9AUMG78ePzyskvXeX+5TP/Jx58ITcBXzz4bBx9ycGhaP1zKzxmvnwXW89fOORsHHHjgRj2DbGPOP/e80BT8qPDXW24OTRsH79N999yL++xd/KzwPbvgm9/A2HHjNrgct916K+6/977QtOlhe3DL7be1mZ87/34n7vrnP0MTMHHbifjpJZeEpo3nheefx5VX/D40wbX311x3bWjqeKTA+X2c8Wh153o2LWhEGi3xFsRqapFf34SFTzyHu/98LRpWrkJ8eTmKcxKoGtAJnYYMRr+hI1Gc3xmFvfpg66/sj7ye3dBSsRIv3HMXZrz5KvbdZ18MPfhoVBYksdK+M0MyccTd74IpNOQ2udmDiYZcPLI8jR/f/zQWlw1EKtHZBoVJJDMNNhhsQiaWCg4VSuRZqFwUpWpRUrsMo/OqccZeW2OvwZ3Ao6gsywGRx4DFWgv7XpC59qxc+cISPPbmu2ju1AsrYN++3DJr0zJOSFrQ0oCCTD0KUYtM02p84+g9cWp3oAuaLF+MI47GWA6449otU8px20tTUV7aFzWxPDRmEu6bWt9gdZibj5zqZejVshollfPxf8cfiN0H5YM/b3CXWs6vDIg7wSkf4bWynN3bzC4Px+hmVx2zAboZ8i1GzjilXT27IJnVyLFIa5tzsTiZj4tvfwsvN3VHQyLJElh8aTTHE+4k+nQqhgKLo6S+AtsV1+K3p+6Efi3NyE+3IDeR09qn4TeXbEw79uXH6sSeF9Q+aKPMN9fYfS5YvxZHvMwauYvNmBdYbwI4W5H3kftSvvbRbLw79xPUNjagX9fOmDx2FAZ072r9rxYsrrD+p/XDKCDs27VLsO2DsWhVBWoaGpwAsE+XTk4ISFhixkuhY8rC11sfhCejr7JvD2eBDrQBPZejL19dhUN+eSWmzluI3p3LcOuFZ7tZjgzH5eWcWUlhY49OpU4AmQ2FsOXWPs1ZutztEcoDe7Ya1N/FTVg+1l5NQ6Ol8QnemjUXlbV16Gd53XHUcIzo08tVLw81omCX5etl+fDlWFZZZf6DFT6sEwpoPf75Z/m45PyNWXMwc9EyV1bWxXbDBrsZphSy0qdf1i7ahvVZ2ZDCkc9UYGVtODkjFEYGQki7mjnQh4JLhov4WSPc9PpAqOnCWMMaXCP+6dfMZ4wqxfcP2Ma117TzbZpzN2j2eoeZF66qwr5XPYTyuqB/vWbmaESwaXFn57MoN47fHD4JJ++7c2uc3POTkzA4nsrPz3PCKT6X/axf4ceVq8rLsWL5CtefLy4pRn8b4/nxF8drK1auRJW9Txwv5dozN2jgIOuDB2Md575ihfPDh7GsrNT1WdhH9+Xlle96U1Ojm5zDmYgcC3L8xFmXlTYGY62U2tiPk11S1mZwTMXJJwzL8Rbz2GjvGsdYFNpxfMdl2lxGzgkJI0YMxyrLA/fi7data+thjtn1TXyeeJ1qY78XX3wJk7afhO22m4i5c+fZ2PcxbL3NBOy8Ads7+Xg5RuT48OlnnnXX42y8w3vOOmb+OXknmQwmAC1dZvfAgnFveroTxsO6bGxssvtV5Waksi/c1drE+voGN2Mzbt/RHj26u/uw0vpKvAccr3PMy4lHCavzXj17ts6yZLpcjp6Tm4OuXaxnYfXKvLkxt/XzGYZm3mum5fNCKKilO2fHss4ZnrNHP/gg2KpuUht72K+vrsSWTeISI9SLLRg2dBQyUsDDhpONHxshKjb6bEjW1Zh4N14Z1ivGxUaL8VMAyUbMz+rklQ0fl2CzYaTgw5+WTjcK+/jRoJ/20vbCScZLxV972Piy4WRZGI4fUdpTsMi8MD36pWCR+aOfDRFw0p7+qWbMmOHCU3DqPtL28aNQdsSIES6etuKgnV/yzw/yRx995GZdssGnPeuIZWW98WAm6rkfKRv71157zeWbwl+mzw8K02Fc7eX3ywLrar8D9nedjfJVq9yzkg3rirN/zznvPHfwTNzqbGNhPT766COuQ0QK8gtw7EYuueb9+PcDD7p7RPjDwBFHHrnOe9SzV0888fjj7hklfHYvvexStwR7XSyYNx9TI4fA7LX3XhgwcGBoWj98zj7LPosDBg7A+d+4ALvvscdGP3ucOcVDojzu3n7GGbZ8/idsvTV23nUX9z5zRiXf+Q2BJ6nz3n7r2xda/ffaqHJMeett9+5uLmI2COYzw2c6m7fffsstH/fw8KKBgzjX77NRWlrmlvT7Z6DE2tyvHLzhAvIvGnyDghmD/n7at8xUorYBuakEZt/3CP71p2uxcv4niPMwD/vOjDzgAOx/3tnY+7RTMPLgAzF4153Rb+txSOZYHGkbANgA6KHrb8KUex5C3rJajBg+DMV9evBFRX6jfRf5qidjaIynLSUu6baBVqc43p9t7fXS5RZHAzLNq5FsWolEYzmSjdbhb6xBoqEGBalGlDbbYLByEbbtW4a9thqKTvEUSqz94iOZyVauRMHV6c2OqsbSfXfRSnw09yM0I4W6Zh4yl0Ii1mT5MX39SsSbViEvU4V4ejV2GT8MEwoTyLcai7MAMS7bzwFb1ldnz8eUWbNQY4PadEsT0vXViFl8yXQ9ClM1yKtdjgJTnVuqsNfWIzC4LI/zPsOF48wVxZKmLF9BKxw8W+1i/lphIY0G7tNooe3r5k6x5/iaeUvagMtqGLFEHiptLP7yu/OxsKLaylaFnIagbpMNVsbGahQlUijN1CNZtRS9YjXYbfwIdE2mkbTsJGKf/mFwY9uyLz8poPlje34XhebPS1i/sXwgf7JdN/4b3R68d4ydQr0hvXpgx1HDnFBz6yED0aW4yAnkuMckZ3F2LSl2Vz9Dk1CYyP076ZdxePgdL6+uxR3PvYJpCxdhG4uPAsr+3bo4/4yXgskn3vkA973ylpvp2Nfcvn7Q3q37gFIoSL9MlzND24J553Lv/t26YnDP7m4vzmj+/LNJYScFtTuMHOqEpxOHDkKPslKXD/pn/n35ouXgkn2fB85ajeLqLlRllufR/fpglzEjsMf40dh22GAn4KTQlzmQYHPD4GnPD8+twsoGa7hcX5DCwjXXDA+J4zc3/O62CjCdH1rQLTR7P2wEXRC7hvZRwSav23TPxy5De7nxhH9mSLbem3mtb07hlldmoKE53faMzTB9Z46kW5wbx2ETBmPkwD6tcb7z7ntuT0oKOKdNm+5Wy1EgOHr0KMtTLt588y289PLLmDN3rltSzTMSOCGAkzbIs889jzfeeNPc52H+gvk25lmOsWPGBGM86x8zbu4HOX/+Arf8efacOaitq8eA/sGMbdYBl1O/+tqreN3iYR7mzJvr7AcNGojFNgZ97LHHsdDGmhxjTZkyxblzizGOc2n/1FNP44MPP3CTWJg/zkTkOI9xcWzQycacnDH54XSLe85czJo9GwNt7Ec/UaJ17K887Iv+OQ7l2ODjjz92e27usvPOLn0P8+vL46HZK2679vgTT7of+NlGMc5V5avcsu6PLM5nnnnOlW/uvHl4//2pbsYot3CjsJPj1WmW95dffsXK/zZmfPSxW4XYt08fdO7cCe+88y5efOllNy5lP7mysgL/fughJxTmfXjq6Wcs3zOt7me7+vD37vU33sDLr7xiuowTJPO+c5s1noFhBXH39mMbM7t7VlvrVmcSjsufePIpvGtj3Xk2pmG9f2R5qrP7OnGbbTBm9Gjr6wftpi+/1wvRHhJuCgcbSDaUFBz5QTUbDza4VG0NtNvCz9D0AkXuQcl42cAxDc6WZFwU6vFKO6ZJoR3900xhHgUXPXv2bJ1t2VZD5u34kWAYQr9sLBmeHwavGK//UDAcZ0rSHwWGzC/dWE4KltprNH1cwYd7mvt40Mw0+dGgcJPK/5KVDe3ol+lQGMoPh1+azzyw7ujHC7koqGG5mE/mn3XEjyI/bHTjx5TxsKxfdlinPIH60MMPc3uV8tRs/so40jpNe+61J75+wQU46OCvuG0CPius+zFjx+KD9993ncMDDjrQCUw3BoaL28Cc96qsUxku/vGP3PO5LniPRwwfgQ8/+MDdS86G5CE966OXlXXq1Pesw5lxQr7jTzzBPV8bCut0oXUQ+Ss5Z7ky7bZUkT1nnazTww4g0/j6+ec7oeRnge9JgQ0kP1mwwP14cerpp6HPZ4zLwx84dtxpRxx62GFupjfvI99jlq/AFNsa3gM+MzxEh8/KMccd69qitt7T9cF6//CDD907m9NGfX0eVWoD0K9+9WsYPCToMGbT18r3nnU+mW+epM8Dpz5LGTy8H7379MbMmbNcO3TSySd9LmHp/xK27g02BKdAjFtd0oaCTQ7EkukE0q9PxdNX34JVc+ahEwUZQ/ph//POxS6nn4nSkaOQzst3ArnqFcuxYNoHePmRR5CqqkAfG9zkcObVggpUz1mMGfM+xsBRw9HV6g111mbnc29L+4YmLV0KzZotVRv4NTTZYMba8k5FMXQpbkGfgmZTaVMZ9LYwPfNi6G1qsLkPzG/BLiN6Y9uBXVGQrkWBDSKYe/7zUMf5W7zaENNduUiQcxz5cwxnqKTqa9ClJB+lhTnolp9Ar4KEpRdHr5xm9CvKoFd+Ct3z0xjbuzPGdSp1e3sGYgsKJLl3Zwxzly9FdW0lupYVol9JLnrl2cCwMG55jqFHXgr9rQz9LZ4hnRLY1gbS3YrzURjjrpfBzpbMI4WbzB+PGLIb4GzdJqFtKbp5Py32rbcLl7szLgpNeWC882oWSde8/X97ZwFoR3G2/+f4dc2Nu7sbUYK7t8Ur0ParCy1tafkoFereUupCkRYNCRIgweLu7i7X/fj/fWbPJJuTc28C7f8rl7w/2Ozu+Mzundn3Pe/MyDONeNEo7XvoaDWS4tlJ2rBLTsIcnXKkXeW+1B9Dl2ygQzCOgSVBjO3TBQVeWqpKubyn/ij47/wdvTfhg9gpx97U/b+L857Bmy8dD9f7NQ/zPwafHw/znZZys7ifLf3TnzXdLNaPLjsOHzUb6fx69it4dfUGoxykopB+4UgM5bV1mLd2I3767IvYLmFpNXnruZNw/aRxJ43FNv30fC3H88xQDgvvebjrZ84pd3PfSj5nWoZMa3ZSqdlSPOVU2F6vHAxjfx1/bJXnJe+FPR9XGPI58qCfaXO6yf/mXsKl3N3hnYNBHXfzTE2axhFX9MzFqF6djRLKPm/ifna8Pu4n18dqG/Hwkq1oDjs/DFvFJsvgnFPlZnlYB5NvAu1ygrh+XH/06NTexCN1tbUin+w0Mgu/wfiNR5moZ48eWLlqJVasWGms9qbLdxh/JDxy+IhZb7Jbt65GFlqxcqWR+0aOHG4UZLT47Nixg/ytRYzFI2Ufyk3nTp9uvluoQKMcNmTwEPMdzTUf35o/3xSbyjzWlWurd+nS1Sggaam4QWQ3ypyUqaioLCwoNN/5VLZSsUnZitPFu3fvZsrSU8Z/ht20abNR5jEuFYH8BmY9qajj92V714y9TGe2eTAYMspClpnGMeHmZlx6ycXGInK7tNuhw4eQJd9kXI+Scexh07DQkpIyNcuSI9/TlJO7dO6CztImtGzlrEKWi31QYWGRyEUd0btXL2MEQAUxLSJZd2f5tyqTNpWIlCc5G5KGRqxTP3lGtE7lUkn83qW8zHalERKfHfMYKN9OtOqkFSo3ge0kz5dtRyOlzVu2mHg1tTVGCVpSXGzKRwOkgSK7kWefnWnuR4wYjmlTpxprXiquafk7ftw4+X7PM21HWE5eu9tCUTKh09IVAzsgKiKpPHMPjI6peukZKU2YBgcBdmpUALLDYmdqlAzSYbMjpQBvFZGEcahofOONN8ygwsGCnSqVRDRH5wDH8rSE+/Vlx2umLMjBDYroxzJQ0cq02SGyfMyfCkTmzXyoJKTihp02dy9nB5+p82R6Vsn49NNPG+tNDnasGwfx6TLgclo626ul+Bamw4GB7c26M00OSByw2B6Mz1/O2HasA89sS5aXbUiFznXXXWc2b6KShu6KoihnK+xduaAE7R+4Hw3ndSc9celr4/Adrsfcb/4QG558AbEQ0Hlkf1z40RtRet5FQE6RSGVNQDQMNNVj6azn8MbM51C9ey9GXXoubvjGVyAdPdY9Mw9P/fJ3iDZV4qKPfgjTuflUUUcg4EdDMoqEpOvzijDSFEc4O4QjEWB3DRDJlnFOuuegyIZ2ox4q/7jRLMVFsz5lOI6uBV60z4rJdS3yQgXiY8eQE2MJ1Yesp6NANGq+49fHasI42hSRvPNRL0NsVKLZ9P3SHlni5k3GREhtRsfCPHQT/2yRY4+PxnLBn9X2y1i5u7oO8awCsz4nEwlIGlxXs1mOLLnOiiYQknL2Ks1HjtQ9z5uE31ji8TuBKk0RQnhFAdmUQjh1SDwBAxNqNZMeNASpZk1K2nLf7Iz/cV8ESVZE0vTFA2j0h7CtQr4fpP2tlSiH3YQniag8hyjrLY7cg6gkGUbfopCUuw6+hFfGy+zj3zR2XFaBKR15OZrmyYN/WRqJGma2j31Q7wS2N1+mIUDBnY7Tuxi+F5zm/aW/PI4XuNxDPG7W6xzWoyvKCgvkO9KL2oYmbNh3AAcrqszrfc7AvvjbFz6Onu3b6ft0lsL3hs/+gZVVeHRLtaMUFDfTz1AxeNwqkveO4tC4p13LwMXUTnbnWQ6r8DT3DCVn5vnH8zpixthhJ8lwdOe1+0yMv1xvPlCOy385C3Vhjg22bE765pr5MZ+Uu4kn5yEdCvCHOy/FkD4nfgzljBZa9lEGuuTii5Elfy9U9FKue/GlOcaA4+KLLjLyy959e40lJ+Wa6667Flu3bMWq1auNzDd92jTzQ68UkEU0irNX5841chbjs+/etn2bsTKkbPS+G27A/gNUTs4z08RnnDvdrAW/YMECo/AcN24sxo0dayxBn37mGaN4vfyyy4ylIuvDctESkjLk2DFjMHLkCKcNpQQsP+XZWbOfNzIZ92aYOmWyqe+cV17B3j17Re6baKwMM2HaS+BUedaPSk0qcynrsTxUko4aOdIoZcnll1+GgtQ+Cu7n5YYKR1qXLly4CCNHjMCYMaPNbDVaZVNxybT4o/55580wU7zZiPRbuHgJ1q1di+HDh5nyMu3HHv+nkYlte3DH8zVr1kobjMQkqVd1dQ0efewxE3aK1HvwoMEiU4fxyKOPGTn2lptvNgpWWl/S0pVtPXrUaLMb/OzZs008KrOpPOWyBc/OnGkMnhiP6fzriSfNc73sskuN8pPt8tys2ab9Lxc3vktuWmoTRXHjfN0pZz3spNhhsENhR88OhEo0KgB5bTvolqDykB0/lXVU+tlfZ6gopLKSv95xQElXkvKeylAqUbn+CQc2xmVnR6WkLUs6LC/z5GFhGvx1aNKkSbhIBkCuU8nrIUOGmHT5a5NVrjJfHkyHHS2nT7Bj5uDMfDPlyfahO8vGdFhf1o+DM2E8Wj+lwzg2Hw6SvGfejMtyXXPNNbj22mvxwQ9+EFdccYU5+Ovk5MmTzS9zVF4yLhWYVIjyQ4GD8N///nczPYLtx/QVRVHOZvjJa0YYs+CjjFvyn1cEsf1vLcSGtxbB09CMkg7tcOM9X0LpOaOB+kokDu7FvlfnYsvjT2Pfs3NQ8epCJJesQ89D1Yhu34X4gb1IdmuHXtfLh/a08SjKycKS52ajds166dxjImlE4A8FJG+v2W02GPIjFE+igw8YVgiMzgPGhOScDYyS4WFUnid1BoaK28AcYER7n7GMRFMNsgOcki0f8KkjtdWOOXxybVWI7iM3HEUvvxfjS/IxMkvSDgLj5DxR0p8s+YyV/MfJ9fCAuBXloVMkipAU3SuybMr8U+oBhES4bRdtxGAJOzo3IWVOYLyUj+UfJefBcmaZhxR4MbSsEGWSeSDSDD/HH46ZHDaTjuUsp5O/bdieyWZEETHT6+MJGd8TMr7KkYyHzX5DHhm/Ewlp81gTehf7MKJIyibtbI4COfI9GCPtO0zKO0TKOljceheEkJOIIUvei0DaN4jSEtJOvjI5SUPSbNY83HcoVDKqQeIH+qeujzu+K+H3XreyUjxw2/twxfhRZqMfrnM5f+NWPLNoOZ6cvxQvr1qHA+WVJuzVE8fg4S/+j5lWrigDC7msxol+kYrDE0pCOsjZfLc79841ncUv3Z1KRRv3lPCOfzfp0LsW5xxfkonvJA977T4Tcy3pHK6uRz03jiNM16R3onxOPo67zYvl61ZSgNJ8Z51KS43IIoRrWHI9zCyR+RxZqRqNjQ3GGGTmc8/h4X/8A2+88aaRg6668gqjgKOVIMPSao/KtEVLliAccWax0eCD8hUVX489/rjxp2KUyrirrrrS1IUKOf6Q2bdvX7OxDctNZZq0AvJTBis0amF5KZN26NDe5GcNSHhQRqWRC+VghretRTmTsihlMFp18kx/M1JLely2gbjbwjwjORiOzlxvc+nSpca68pyJE42StkuXzti7dw9emjPHyIYTJow3ik133EzQUpJtyTCsB8tty5Awz8hZz75De6eOQSlvfX2D2amdSs/hw4YZoxwqSSm/OvKwkxenzjOBHPFn/tGoyMPiUlJcYjYOZt7iYQ7G4zJKLIeZcShuZsMlvlryLBifci6nyzt5OLMwuSETr4NSbt43NzehWt4RtjOnpkckLSrAGZdpE3tuqU0UxY1+5Smm02BnTtjR8ZodDxVp7Bhth9QSVIBySgE7tzfffNN0tFRy0lSenROnClvFZqZ06E+lIqcbc41JO12bna8dRNywvBzouDaHVRbaMMyPedFKdOjQoRg3bhymTp2Kiy++GCNGjDDKTlpqsoOnkpMDFjtUKgg58FCZyLIT25laeM84nFJAZSPLTSUjB0emw/JygEyHZWPdqYDkGok0+Sd0Y3pUlnKtTpb1hhtuwEc+8hF8+ctfNmW+++67TX1mzJhxfPBlOiwv4//pT38yVqrMI728iqIoZxMJKsMoqDXxB6ckGprqkYxHsXrhQlQePoxcEcjOu/EaoF9XQATBqn3b8fev3oXfffFzePw738Zj3/4umlauQ/+oFwNiPlSu2YCNS5chHgyhpigPH/n2fTLG5KP50FEseu4FyFc4zRMRlw/5kNeHkC8gHbsHWd4kijwJdJbbztJfd41F0CnShDI5isNNKBWBoX08gY5SyvYydHE7ghxEUSBjCBfyj4jQwc8zszQb6xMXYadZ6ib3Hu6GLnFpV2JUqhQi+COfpO2JNKNA8u0k8kdnSaGTRC2NSB5ynS9xS7wJZIcbUeT3IGDSEg/+PsjspIwINyBHwpTmBhBIhpGQsAFJq74pilwJ000Clkkbt0NMyhxDQK5zKFTRDDVmDwnI9DgccUwSYSkej5ndeKNS1rA8j7DcxygsSxADw/Hw+dHsz8J+iV8OOUfELZiFpD+IGnGvlFYqRzYOS5k5Fd+TaEa+POpSuS+WOEVSh+KYtHG8CZ09UbRPxtBB0i2RAmVB2s3jcw4ZOy0cO9O/MZQUvm7yGnK7KOH4w3q7SNua9pXn7ZE/iNBox7kNwPeib+cO+Ofdn8Ls//0irh4/Gl3blSAY8Js1LtsXFeLSsSPwr7s/bRSbPdo7uwTr+6T0yA+iICB9uLwPJ9bYpILQ6escZaWjPHS+3ekm4ejO67QwJo5xc+ITq4ik+4j2uSjmMl6pd8+ETYWznOImYVfsq5BxJmYOA/0Z7qRyOWVy/OiewOAO+chNKcAsVKAxGKeSW3em4Wz4JWNQfp6xcqRF4VVXXon3v+8GY5TCsFTGXXnlFWZ9Tk5JXrN6NZYvX2HiO0t1JdG+fXtMnjwJF154Aa699hpcfdVVRhlIWZXKPsqutP5jepTRKDNJzmbMJnX1deZsZ9fZMnIzLcpVVGdyfUfrbs/cZCcaiRolobWqpNwbjTkzAikDEhueZea1vadcvUPkNJava5eu5kw5dPKkySInF5v6cZ+JHt2ddSjdcclJz0xw2kTGa4EyOrHhI+JOf1qWu9OhpSzdHbnaWbaN1q5cSoNyJZemYhtQ0cjscnNzTDwqpvlMy9qXHV+vNyHyLhWQZik3yZ+btFEm55JcOdl2gyEZmCUhK/8TWmpSxmY7eqV8VDrT0pNWra+/8QaenfkcNm3ejF69exsFMOPZ8tuzopwJqtxUTKfhDB6OctD+SkXlJDuilqwnCd05nZ1KOu54zl92uGYHfxmjAMGOjWe3MOGGeXMdlQkTJhgrRE7t5voetFak4pLlSs+bcdihs6wMy1/13GHoz4MDDjtHDmQ0/acl5ODBg3HbbbeZuNbc3So4GX7u3Lkm7Uz1ZZoc0Kg4ZdtwegGvqWhk/TnAcvBNh2lxcOMu6RxwOQWdcWweTJfxWVYqOtl2VPRSuXnTTTeBy+Ly10haeHIAZ1tyUGG7cTr9o48+an7RZDqZyq0oivJeh5++Ado1Uvijws2TkI9oH+qlb1y/dDlC4pbftQzdJ40BCrNwRMap2X/8I/a8OgdF3iiKxM2T7UXCJ/11tAkJWmQ2NGHfynVIllejNLsQucVlGDZyFAJJDw5v2Y7koX0mH1occvo3d2mnXs/8m6QyshmeaBheKv/4uSX+0lHLtcSJhxHwxpAlRyAZkTjc650+fnj8QUnBh3iSu44zng8erwgx5lqEFio7o3E5Sx05toZE6MgKgAtKxiXPKDcxokBNqYRjArdepyaTZ5pVeqRsfhE+AqmD137JXyoRC3hQJ0JOheSxdO9hvLT1EF7ZU44DlXXIlXbJjkfg4xR+GTMTMfk28Pjk4DRI1ov1YxlFoI1KflI+3nv9UjYfp49Lfbw+ycdHQ1FEGY5xxI1zy+ulbquP1OPF9bvxyo4DWFcZQaVEPSzuKw/VYubaXXhh0wFsqIyiIZiNsKQXknp54lIflknGco88f7+M00ER1rOodE5E4aXilgpgWz7lDJC28sk3UnCo02Z8b9/294XEOY68t6Fz5JQn10zH7fffgd9Ldqf1TLCEPOh/6ejheOqez2L9r7+H7b//MXb84SfY9OD3MfveL+Lac8YgFHAEf36HKUrnXB865Mg7cVw5mVIWHn/fnPuTFJg8qI5Ld7dxjJLU3qfO4p8n2YzvmC1jWJHJm/A9tDKBPdLfTW7wuIzKTZMvk2b6TppyYa7NwTLRLVWWkN+PMT1pMXjy3gZNnMXmodWfoxgjzNNZs1X+9KWf7yeyDA+uA0m5hztk23DcfXvqlCk4b8YM8fMbIxdmz13TJYSRkQYNHIQ+IvfQKpHKOObJHxeNcpJ5pSwQKWdxdp11Y/nsLLu8tBl2tHqkXBWTMcNanxJaNtKSkYo7+oVERuSamI5fzCgSCRWVTN+S3s7M11qhngglQ6/0GVY2ptEMDXbc6biv3TB9lskNw1JR2UCLTvmPG6K6yxGJRE0YutGZGzTRMIYFopWmUVJKnaigZpi8lBK3qrrahLdrX/Kw+gI+Dz7DKNtH2orhrKFUfUM9C2rkWVsOKjxZbhoXhYLO7vl1tXUiR3fHhRdcgPHjx5np6edOn2Z2arf52UNRzhT9ylNMp8FOimcqFKncY4dFpSE7bV67O0k3VrFHi83zzjvPKPA4JYFTy2mBybTY2bUUn3lyDZP58+eb9SpfeeUVY8HIqe1UIFLhmB6XcThYUKlKJSUtIalYzNT5MS4Pq2Dlr4SMQ+tITl2gMtKumcn43JCE67QQDpZu6M+6UKnIqeGc7s51Mtl5MyzTZZnSYf5sByoiqcDlAMZB152+raMtK88sF6+5DigVsrTePP/8840flc5U2D777LNGEUwFLQcmm46iKMrZRtB80sg4EKDyLIGg34eqfQdQtXc/SooKzSZC6NUZiDZi6evzsX/pChRW16FTx1JcdNM1eN9dn8LAC6ehuTAb0Vw/ckT42L9iHRrX7UAWv+fDCYyfMhVZoWwc3L4DO7ZvkU5b+t1kDF4Rgqg35GqRIpJKMURQTMTk4DWtG6VsYd5LOhRozJT2RokflUMEA/NfgKVGfVTGOMqRUn6PjDmJhAexiKRHJSmFNwpjZlxmFjGEJVZTwIPGkBfN2X5Egl40eaOIJkWY80k+fonLeeKST8yTQMIbQ9RTgZivEgl/LRK+JkS9ETRIXeokzXpfNo75Qpi9cQd+9uKb+OPyrVh/qELKL+lxnKWySwRVWlQm/FmI+kQwokJWBNKklI9WmTEKyl65l7DxJN2kunKd8HCypg9xDw8RKOku9YpLO3FdzxUHq/GP11bi9y/Mx/Ort+OwFPuIhJm3cS8eeW0V/jp3BRbuqgRF0GRAvlviIuTRYpdtKmWQBpO8Jc+YRKRylQ3OYZFl5vuhQ+TbQBo+NE7atYe5NC/c225ARhT8XYCsSan7/+5DYAkOV9Vg9rLVeGrhMryyeoNRDLQEv6v4/cdS52dnoUtJsdkxnTuiMy36WYs5ReH7UJYTwNBSylV8r1LKGTkcZSWVlnRz3rnjisNUuONhbBxz5rR2e09/hjNvH3rl+zG0c+lxZaNJM3W2HH+HU2dS1RjB6u37zLVVaDpn3jMvpwzp5etbmoOhPTodV2QRyiD1Ij/yb5vWjyZeKh9uSJmbm2fkS67pyE19Vq9Zi1mzZhtjGMpz3MGbu2TbTYIoz3AtR/5ZlbUrMzIUlZ2LlyzB+g0bsWzZMsx8bhZqRRazciaNVLiJDded5M7tlE3d1NdxVW4OXRwLTsDp7dxgh4o3WouuW7ceK1etxmuvvy51SCASdZZI40xCWh0SWk5yp3PC/FuTvVgPytKcvbB+/Xqp8z4j486Z87JJkzIw0+eGSna6eTru9iRURvKWbbFm7VpTb8qUjuVlEgVSH1smnqmcJLRm3S7fLitXrDBrfnrM8j0OVORSccnw3EiU6diZjFmhE7I4nxGxz59lplUmrdnZFqS21plVadPhwaUJCGVbWpbW1deb5873oryi3Cg6uTwd1+usk2fFOJbW2ldR0jn5L1w5K2GnwU6d0CLwTC03OfjQj500FXCc1k2LQw5AVORR4UgyxbUwb/56NGrUKDMlndPGuf4l186kArEly00qY7kmB6d5s2NkXixPprwY3n1YhS3XtmR92RlzgGFHTcUjp6+zXukDI+MyD66TyV+eaLlJZSkHCyohOUBzd710WCamx7pw+jk3EGK52c4ttQ3zIkyXUGHMNho/frxRGlORSuUzF32mtSmfH8vbWlsriqK8l0my22TfKV13FAl4xKHpcDmywzGEROgqo3IzL0TpBsdWbEJOTRQFWXloP2YkBt1xO3p+8k4MvfvzGH/HbdgdSKJBBMpq+ZCvXL2B0oxIMT4EBw1GTlEJGmvrZbzYJvnF4af1phEARciTfKi4s59Xca8fkZAf4ewA6nLy0JidheZAEPUBH8JB7lBOi5eIjLUx6ceBpoiUP+BHs0Svk+68Xo6IJOcVYTlm+3cRSLi+mIzAUs+4pBdAgz8LdZ4Q6uBHoxwxbxAJKv98kp4ZRzyIegKISrgmZKPRm49abw6qvCHUS7yYN0/GwSL4xU1qaSwyqxubcaC6Bgfqm9DkE0EmN1/aIEvKE0BV3IOKWBLlsYQ5aqXdRZxBTVyEPpYqIPnFqeaV/D1e+V/aIBZHrXxTNMaiiIggFY0n0RyRsTFKC1BJX4IyTljSa2yOSrtQVSxZUoaSZ1lRU4+K6nojhHEioFfqnswJISxjX2UkiiNNURyL+1AXyDXtUSvPoynqWMSa+fVcL8ykqJwZfHcKRTq/TtqOCx2kMK8h2/EM25IWoNkXyLkk5fDfhd9JG/bux72PPIlP/+7v5hyhpXEr2O/HdEwrZHBXzm7Y7Z7XNZcv2/HD+T6Xs4wV5ppu/BHIpTi0ik360d0JJ2ejbGQYx89JKyF9YAKTO+eiZ6cTs8boZ99J97uZ/p6u2nsUFY2cxpzK3+aRKgPdHWvOlL9JF7hhdG8jf1n5hEREnqGMQ5kqkFL22fy4piY3vqFSa9u27WbncyonmRh316asR6XivNdew5yXXzaKRc76YxxCK8+hQ4eY/GhA89Zbb2HN2nVmijiNVKhAozUn89u6dRtWiyzJWYScnUdZ0XL02DEz5d1aWtqD5eL06FLuAn7kiNmQZ8WKFcjOyjou21FGtPfMh+Mvz1Rc0s+mZXGnTxmTdeGUecrHL770EpYuW46OUkfulj5o4EDTnmy/Q4cPp1I4gW1LHpZu3buJHJhr9opYuXKV+HnNc0vI+Mk6c8q3uwzdRW7l3hfMY/6CBSivqMRAkdf9/oCZZu7I/Y5Mz2do126lbM32YV5Mh9Dqk3WmHEqotGXZzE7v0kYMx3gsB6e323JzZ3a2Bd0Yhmkwr6NHj2HRosVmJ3euxcpd69lGFSnFqo1v62LLoSgtobulK6ajYIfGTpfTm9n50I2KPCrVuBaKexCz0J+m/1QuUilIq0daLjI8FW2cAs6Oy90hp8M0qKSjxSatNJkeO2B2tLTkpHViupLRlo0WmxzoGGfixInGgpGDFvNrLU/7yvPXQa71SatRKnGZJi05qUScNm2aCeOuN+PxoLUmLSaplGXZqehkJ0+rSpaD9U/Pn7+o0cr1ueeeM0pcKlJvvfVWoxQ+E5gv24Rl/cc//iEDwSLjxoGKU9fvvPNO027uX1IVRVHOJrhEo48/THkSaPTFkRONYMdTL2Lmp7+JXBlHLrvnE+h28+XSsXvwq2vuRHTpKnTIy8bIH34DA2+9EfvjSfSgJnHjFjz+pbtwZPsWRKTvHnXFlbjg3q8D/PFqy2785X8+i307dqL7HVfiQ9+9D0lvAJ54jqTrRzWXFRRBMBiLwpeIocaXI4fRexp45ogWRBS5cse9xWNNUYT8Oab/bhBZsla6capaaAPhZ4Rm7hAeQ2FuEH4ZkqJRqjUdSxKeKyRMvZSB6dKuhJsQcT3MUCyBfLobq0UP4hKAk7P5s2Ol5OuRkBT9eHBX8URTA3IKstAk7Xc4HMWra3fiQCSAKk8BbuhdiBmlIkpLGaMeOSQOy8iDReTI4xxcCzRh1gMNJjnVj2HkwfidKfuMR06UVQ5JgEe1DJsL9lRh1u5dIhhlYUBhKa4f0gHhJuD1rXuxtU4ESl8AfXJ8uGBgCcp89Uj6ROjyZply0LiWZ6bJsrBePi4ZIM+B9xwz/WwP7gKvnCH8XpIHEz8kL9lj0sD7nXvjTlL+x7H3clAp4hMBOPd6eZmHitu7o935Pfbqmg34xIN/xe5jFRjUtROW/uR+ZLvW21OUdwL7GPsOxRJJXD97D7Ycc6zYHIUhzyJLJGiJKX8fPORvhu6OUpF/P3It45gTluGcOOR4PP6dSXrFQS8evmoghvTvbcYPE8cFy0I3e7ZwOYZ7n12C37+2+kSa4uacrWJTrlN5MS431epXmocHbzkXE0cPP+lvhf60ZqQTlVrp+Tn+YTPNmbJWcVGxUTSaMSzOzX8aRJasZYHN9Hpaf7I+Ng/KqM3NYWNJyGnmnDHHuFbmoT+tBZvDzSY+rVgpM7GetHKkLFdTUyv5VxkLQxqpEKZJRSXlTyrpaqprjPVjcXGJUVxS/mR5eTANa5nI8nKqd3Z2lnFjOd3tYWG9bVuw/jSG4Y9zJSXFpvxMnxagtGBtqG8wBkJWkWjTc7ejTctJL2LKQWWhbXNTZ3lmLFO6/MrvhqqqSpOvo5iUMVm+K1gGujGMNXTi9HTOwGQ7Ug9gy8owbAu2N+/Z/syP+RJbDtaVYW05MsXbsHGTkWknTTrHPM+YpFFdU2M2i2L4Geeeazaa4rXF1t+2jaJkwvdNLuinnNXYDtHprJ3FiHmwU3J+eXEUlOmdCTsphqeSkWHYaXN6t9PZ5hpFo51a3RKMT+UkfxmjOTp/aaMSkApCpmV/HXTnbcvCMlMhS5N4rmVJS1PGSQ+fjvVjZ01lLn+pYxqsD+vLafF2nRB3OrxmJ84OmtaqVOhyQOQ968v1N2mZaQe6dNim/IWS64Sy7MyLytTTKYCJLQvLSOUoB0IqlWk5yjQuvfRS0942rKIoytkEP3/D/AgWoSwhAiEVecFwE5o378a+Vxcj1tSMQRdPRf7gPiLRxLDpj8/AV16P3LIOKLrhcngGD8fRQDaKAiJw+UOIHTuEPVs2SaoJ1CVi6H/RFHhK8uCrbMCKF+eiubYesZ6lOOfyix3VTjwgna8IKpKvjEA0rjRl2t4QweIDFVi15wA2HSnHFhnnDtdXIeZNICcrGwH5Lyh5euFDbXUc2/ccxcqDB7Fp117s2nsIFZW1Jp28gnynb5f/eZ/002bHg8qGGmw7WI7t+49h5979OHjoMMJS13ypS0FQhJ44IziROKNdqi75R7HwUDXW7anExm3lOHqoEaFEEO1lDAnI2JTvo2IyimQsjhIZgwtystBfhNqSLB8SrKPkf0jqtXbPPqzesRMbd+/G9n17UVFfC0/ACz/XAJUGCCYlPNtBMm6MJrBH6rVOxs4t27dj7/6DqKtvlLbOQm52EFw2k7vNe30x1Pni6FZaiN4F2egXzEKIGzdI88ZlbO9QlIcBhSEMKoggO1ZtrE+PRhLSrpVYvm0/1uw6hG2HKnHgWAXCIrRm5/B5BrlUqRw++KT8fD7KmcK24stDq90BclknfxK0qKGqmlBNzTDuNpVrWi/7u8uLe7t8bHGH9Ja/A/+v4bfYjiPHMHvZKtQ0NKKssAB3XjRd3hMpM7+1UuEU5Z3CvppLFXTJ9eGlnVXOsgdmfHIUiCcUhylncy0XcjgKRjqeUGw6Fpsp5SjDyXVQXtS7RrfDhIE9TllH8nQcqW3EQ3NX4UBVXSo/lslJ1yg25XCXj1780erK4T1w7eQRp8gtvKZMZZWNFhuGZ/rR2pJyHZWXVlajspLyEA1FeFhFmo3LOvOashV3YbdhrD/hNeUx+nFHb6bN/Ox6mkxj3fr1eP31NxgYvXr1xDGR/5559lmsXbcWnTt1Fhmy0NSLcqRbKceyWIUc7yl/cUo8lygbPXqUyZvuVrHIsLbM7jKyzFQq8mBa1n+7pEOrVU7F5oZKDGexYezBdAnLxjU7KWMzLduWtqy8t9iy0J15W7mcU8MZl+70J6bN5Jg1ezY2btyITh07GeUmw1MJzTry2raPLZeNx2vmxzTtvYXh6cYz9QVUbLKuF15w/nErXG6wRKMjpkFFL593JtzpKko6756vDeW/iu2QbCdo71vrQGwHysGASjd2UlT00Z3KSvvLDY9McBBgPPpTycnOkmemQzd3h5sJhmPezJMK1T179hhl5ZnCtFl+loEdNgdG7ljXUnmtO8tty8drpmH9mFYmmBc7debBgZNWo5yWQcUqy3463Hnb/JgeB4OxY8ce/9Borb0URVHey9RSeyefNcGIjE0yBonEhKaibISD8qEtH/TVVTVAVhDIyzLTvhsLQjiWDKPkcDM6VcXRjVo76moKAhg0ZQK8YaA0loP4oSZsXbEDQX8OYoEKRBsOoWNDGGUxCRwF6sMRxJoZWdIMy3hST0WcD7MPNOHLL23EXa/tx2821OJXqyvw42UV+Norh/D12bvxygE/GiRDrn22pyGBn7y+CV9+bQe+K3n9YNkO/HZdJe5fXIPPz9kn9xU4yOxkiGk6VolGiTe3wouvvbkTX3ltG765aD/uXrgX/7uhDp94fQ/ufnUHXtofk3DSJk21iNQdRqXU+Yk9R/Dp5xfhgbf24RdL9uGXS7fiu0t3SDqb8e2lB7DRF8I+fwDbm3Px6JI9+OWc1fjzvBXYcuCIWd+Ta13OPQTc/eIOPLC8ET9YWou/rG/AjxdX44FFdfj8C3vx1P4k9iOIROMx057LjgDffn4H7puzBz9acgjfX1+J+7bU4UNLjuCT87biWfFvCEkxQ17M3XAQDy7chh+/uhQz121Bo8jKzaEA5mw9ip+8uRo/eH05Zm3fh6OeIkSCnXEkmYvfvLIRD8w7gJ8srcPPVjTj56tjeGBpBPe8uBe/e3Mv9svDli8URBNeM+1debvw70q+Qbhzeu4H5O/nVvnbGifPtqsc4sZNgry5jr+vMxAcLuHeDxR+WqRlTmfP/E31/wN+G/E7yXxf8iz3dMtcghPfS+bbSQ4qehjHpnGmJWcck58cPJs85SD22t67Sffjv7bc6em0BsOkl4H3Z4KJm4pj45t8U/6ZSC8Xr22ePJ8u/nsZ93f4hI65mNgl37SHaVc5qEAUB+Nv2pD3bC22mfF32tYEcf5x/k8pH3nQ/9xuuZjRr6NZL9Ji83bLA+7yWPf1Byux8VCVk58pl5O2o9h08iNOOXgfR1FOFi4d3svIHe603emTdDd7z+N4eil3e03c4Ui6n8V9bXHHS8emE0stPVFa4pSf06Qpf1Gm4kEYNlNe7vO+ffsQbg4bGdCyZ+9ezJ07Dzt37ToljfR7wnse9ONO7GxvKh2t5WN6eIvbz6abHpb39CM2jPs+PZ77bK+tLMv1SAnjcAr8q1JHytk2DWLPxJ222999Tyhz2w2GnA12aUXbbBSqdk+Jdu1KTXrpuNNRlEyoclM5qZPi4GuvqTRkh5/eKVnoxs6YijVaPtJykJ0TlZTsuKxFZabOiR0n02cY+tv4DM80mc7p8qaikGGYF6cq0PKTvwbRorE1bHnYqbK+zNtC60tOV2gtX8Zj+TkI8ZoDHNNkWVinTNg8qZCkhSnzpWLzySefNGlkaqN0GIeDgFUacxo6LUV79uxp8j6TNNoU0TDiG980H15nQrK5HvF181oMH9/4FmLLZ7d8rHhB8nR2U3STrDok/s8fDxdf/zoSR3byoaZC/IdJxJHYuwGxNa8ivvZVJPZvNm6tEd+x4kQ9WjiStacq/pPhBsQ3LZCLVtpY8o6vnYdkU+a/q8SedRnzcx9sw3SYXmzFiyfCLZO23bJY/jCdRdrPHBGmti7OWL/TIwLHkV3mmcZWzUF850rp+JxpOS3Bts5Un9ZIVhxAYtfq1F3rJA5sQeLgttRd6yQk3fj25am708Nyt1YOtn+yoSZ11/bgtGTpuaUiXoSStCDxINCuCPWeOBqiEVRXVHGuIECLhcJcJIJJ1FQeQs2aDUB9FGUSlWtcNucEEereGR06d0V2TMahI9UoX7EeqAvjyPZtaK6pQqShFt27dAUampDn9cMfCiDeWI/coA+5AaCqFvjXG4uxo6IeUU8OahujkoX007kd0JDTA/ujxXji9bXYJ11OczALs5evwezdldie0x2NniK079gbNU0xHG6Ko9obxJyly7Fy4y4ZRJLILivB0sPAw4u249UDUWyqlnHJX4hYdnsciefjSKAjFh6J4q9vrsb8vdVoystDorQEC/cfwtNbD2JVrADbdxxDXUzKXVSK6kAuVh+rxRs7D2HZrlozbT2c48W+aA4OohCVoWKUN8jfRUzaUYa4V+YvxuYjNdhV1Qhvfgk8XNszrwy7G/zYUBfCcyu2QVoaccl3a10SL22pwsvbqrDqUBTVsTzEc9qj3FOAHZEcLKuIYubKLdh0qAHS1OIfwuFkHg7Fs1CVDCBBha64VyIbh5CDfcmQ1NGxHm1MZuHRV5Zh8a6j2FrRgGr5FogFvKiQ74c90QA2NwaxaF8ddlQ2QkZ7iRHjo1feEfwekoMmtMHBjpIz/zbnnHsdkHMtkPc+cbtVzjcCoTES3gr/p35L/Sfht489DlVVY9m2XXh9/WYs3Lwdu48cQ5SCOv1T4d3QzX47Ncu32OYDh/GGxH1jw2Zz3RSW77NUuJagMu9gZRUWbdmO19ZtwvLtu3C0ptYo+ph2nbyPVQ2NqJaD33GWRkm7qr4RlfUNaOR3oLhV1tVjxY7dmLdmIxZv2SHpVkv6LeduyxaTdFlXUwYp/7JtO3FI4hr/VDnSMe5yZrnW7N6HNyXeWxu2YOP+gwhTEdRCnPrm8PFyN8vfHOt5uLoGS7fuxLy1G7Fi+25UcEMQKXemfN/LpMsNIb8XH+hfhALpl0x7Hlce2rbhWd4J3vPdMGfKEc41Me1ovgHplpBPsgS65fpxQ/8Ssz9B+ve/uwz22u3GkM+v2IL6RvnWsvFS5TK3/EfK4i6fV66vHdkTo/v3REDkGHd+xKZv3Z20Ugrd1DWP9Pbhvdufhxt3HOuXHoa43dLzIHQrFzmR8lr7Dh2NW6+ePcy+BVyGrKys3fG8bFr2b5XKNir1aK1JZejo0WMwZsxoXJDa4JUHrTh379njKCqF9PLYe5552B8A6Mf1SgllWu4Sb6EfsXHstaUlf3cYwnsb1mLDpKfBg/Itp6sTzqK00MKUit2s7BPraJ4J7rQt1BvQmIjy7JNPPY1/PPIIHn3scSxZutTsns4p6dQFuPN5O3kqZzc6Lf0sh50NOwyrjKRyzv5i43S0Iqi1YBVo3ahwYxj+qsNfW6hopBKPSjsqOpkGz7Zj44DB/DhFmwMFD+ZFU3RulsNp6lQwMk1OX2D89LwJO0UqMrnupVVwMizX3mQeLEMmmBbLQgUqN0HiuiJMi4Pc6NGjM06FJ7xn29CPvy5xajqn0XPgozUm684d1JlvpriEyltuJsT82F5cp5TT+rnOJ9NtDcblJkYLFy409eOvp9OnT8cFF1xw/Ne+9xLRtx5D84MflxcxF75+41KuLRN57JsIP3YfAud9CJ6QM0X/OLEIGu+ZhtjSmYgtm5X5WPocPDlF8PUdm4rk0HjfhYi9/vCJcIueQvTVPxtFqrfLAHhLXBst/DvIByQVbE0/uxXRF36N2OJnzBF97W+ILnwS3vY95OjFlykV4QRN37oUsbceP7k+aUdy/yb4J92QiuEQefRehB/5Ojy5xfD1GZ1yPZlkzTE03n8xvMUd4es9KuV6gsb7LkBs/j8z5mmP5NE98E+4JhXDIfLEdxF5/L6Tw0o6UWlf5uMt6ZIK2TrJuko0fvMio7QLTGb9zuzvIL5zFcK/+agpR2zRk4gteRaxNx9FZM7v4MnON8/W4xdB3gUVso1fnYzE3vWS1/tTrqdB+pqm+y9B5MXfIHDRx4wiqGUk7Hcul+f9BILnfwTSKaTcMxP+yxcReeaHCJx766nvfBpUZDd+eQKic/+CwIV3whPkliwnSBzdjaZvXigSfh38Iy5IubYtuBdqYcIDb0zGpixa5UfNupXbXp6PmsNHkVNchIGTpS8JZeHwynWo374ewcqjcpuNPpMmAe3b4WCsGSFpmyxPDPvfXIz6LdtRJONitKEWgzu0x9KnXkD51oOmX5r+xTuR27UDcOgYlj77HLZu2oCOg/tI/kHsO1SF1zasQnZzPc5pl4uPTBuO84f1RofcbOzduRee5iZkJ5oxYVh38JV4bs1urAwX4mijF3ePHIKPTeqCy0f2RZfcOJr3LUe/vHr0zWtAaYc8VATy8feV2/HqtmNGqTk0J4Rbh/TDVSN6Y4D8naIxhoNHjyIu6R5prkTHgV1RCx/+sXwPXt4bQw1KcFHvDrhp0iBcMLwLyrIK0Hz0EBJVxxA9vB0D+w0ycd/aXotD8QCq5W/q0n6dMLbIj91792HV6hXwe8Lo7KvBRy8ahUsHFGFA147Ys30rvL4AwpUHMGXCABHFA3h5fyOeXb8PVfVR9CvOxw1De+PGcwahb3EZ6mvrEa44jJoDu9CvfQ56d26HdbvqsLS6EV4R5gcV5eHSvh1A3c6SfY3YUFEvJfFgaGE2pnRvh4B8qjy8agfqkjG0zwnjlkkdcduMvjinbz72HNhrpqI3SfsP7JiNgWV5yJZWCHnke+JdsvZj2yTVv3IdV6/0OdwkyCd/A35577hxEK04uTmUDXf8/P8HKy7vK6/ET599ET+R4/G3FmPmkpWYvXQ1Xly5Fpv2HUTXdiUoK8x3wssYulP6g+eXrT4+Lf2SMcPww6dfwC+em4MnFy4zO6m/sGI1Nu0/iKHdu6AwV+qa+l4m9tuZu64/+MJc/PiZF/DoG4vwnOT7/PI1eGX1ejQ0RzC8Vzc88K9Z+NnMlzBr6SrMGD7E7Lgeiyfwt3nz8Z1/zsQ/31qCnFDQKES//vCT+Nvct/DskhV4YZmTTpN8347p2+t43hYqFemyfu9+U/ZfznoZT8xfImVYhRekDDx2HTmKvp07otDsPH0iPstPhesjry3Et/8105yfWbQcs5ZJXMl34aZtKMrLQc8OZSY84zJOXXMYP5c2Ylv/U9q5b6cOWLJlB+579Gk88vpC0+7PS7tRQZyTFUL/Lh1NGdPL/l7Fvhc8WzrkBrGnpgmbyxsc95RiyygU5VounLO4nbi3/kzHuXbuE8j1e/GxEe1w4fA+IiedOu6n538S4rdp/zHc89QCs8akyZPpmnMqn1T5nIMb8yUwWvrbL106Dj27dc0oq9jnS7mPu11zY1hu7rP/wH5TB+7WTfmM/txUiDt1B4MhMzV80+Yt2Lljp/TVzcflr9NxuveJMiGVjdyZfdeu3agROZVLibFOY8eMMXLasWPlRqbLEvnJTn/mmo+0vtyydSt2795j7rm7OeOyDn169zGGNEwnvyDfGOXsFxlu585dRobmzvDxWNwo5lhfwmatb6jH4SNHcETG5W3SLvv27TcbDFF24z4OTLNv374iE3YxaZ8JLbUB1/Q8dOiwUbjyGewTmZq7nXN9UNaF0+pjUm9O4Sdsh527dqJW+p/S0hLzXnDHeJafGy1xAyEud8Od3lk2Wr7S6pJrpjLMpk2bzX4bbB/K+mSXtB2tWTnDkvK9yXffXnn+UdMGW7dtRUF+AQYOHGCWA2BVuP6pXc6uuqrabFDE60yc7vkrZzeq3DxLcXeevOZgQiUlLR/Z2RJ21PxlhUpGhrEDprtTYcfGzodrX9KCkAMad7mrqqoygwuVcEyHnRvvmQ+VgVRssoPlr0JUEL755ptGsbly5UoMHz7cpMd7rn3JOOn58pp5U7HJMlPxxzyYL/Pkr5k8Zxok6c6Du5ZTOcr4tIDkWpvc7Zydc6aOk3HozunvrCfzpyKWSkZec3c+DszOQs1OGd3ltvlSqfr666+bcFx/c4wMtEyT8dPjWNh2HDzmzJlj8qb1J39tfP/732/yJOlx2jqJLYuNRV3y6G4ELriDFUz5nEri0HaE//hZuUoiePHH4clynoGFip3o7F/C22sEgjNuh3/Q5FMO35DpCF54p7zULsFXnkX0+V8C4UaTrm/YDKNgTNYeMxZ/sTcfMUoiX7/xqQjvEMkn/PvPIPL09+XrsBmedt0QmHi9o2iVsicr9hmlKv9qWdZ0WDdPYTuEpIzp9XKOqQhe9+VT2iW28CljKRjf8AZ8w883Csx0kg3ViL78e/j6T5RjQsr1BJHnfmqUo6HLPpkhX+cIXPw/8OQVp2I4xJfNcpSEk96HwNjL4Rs4ydQ9cWSHUeoGZ3wQ3Jn5dERn/RzxzQuRPLYXfknHU+AIY60Rnfc3NP/qw0hWHzHt5h93FXxDpzt/f+IWX/0yEtuXIzDlA6kYKRpqEH3pt6adAlNvSjmejiQiLz1kpgYHL/yoPIOW18aitW503l8lbB08HXrD121wyicz0fmPI3loG+LbljrlaeVvJL5mrjzvJ8x1kErWtHLQCjT2+t/h7dQf/jGXplzbFty4JjchbZCUI5iUD/gwsuUDvHLDDmxfJ322/AGNnSZ/P/JxHpOxY+vil5EXbTa7kXfq3w85/QeiKc/ZnCYQiGPrvNdwYPUqdMkOobr8AGpFINm/8RBqIwl0GDscY2+/Bl75IJ/z09/ipX88isbmeky87hKEgjmI+AMoGtwfAwaMwogh3dGjU9BYJh5rCGLNzkopaQC5AR/G9u8kYy6wXMq4u9EHb0EH1FXV4XBTAmERijv3K8agXsNw3rARGNGtFwLBAmxrTGLmih041ABke7y4ekhH3DCsFMPbAz3liCfzsHTXViQKQ5JOJQb26SfxgHlvHsDRcCkSDUl8fnQ7XNIniGEi07XLCaIQcXQvzMKILvkYOrCz1BGYv/Uw9jXFzG7kF/UowtgiH3z5RcjvOQAdhozAkFGD0b1DltQ3D5XRLKzauh+NySDy/TGMGtAHkj3e2laLxfuOwpvlw8juhbhlQjcMlK6gdzu/Wdu0a14IIzoVY3KHQpSVFmD5rgYsq2qET8bKAUX5uLhvGWLy3BbsrsfGcs4EAYYV5WBa71JkiRAX6NoNAwb1w6ABcvQqk3oGUOfNweLdTWj25iMejmBk1yKMkPR9ySgCniC4vqny72D7GZ4zHf+HyAuxYPM23PjDB40yc295hbF+pOUgLRKpfKQl5yur12FI967o3bG92Rhl15Fjx5Wb+TnZRpn35IJl2F9Rhar6BlTLd+vRmjqs3LELb23cilumT0Iw9YO5/UZjHrf/7HdGGbn3WCUqac0obuW1dSb919ZtxMGKamzYewCvrd2IA5VVuPPCc1GSn4tYIo4nFy7Fv+YvxU4JWyF5PvbmYizdusMoOavrGlAjZWB95q7ZYCxIzx8x5Hjedsr5nJXr8JFf/NEoQQ9V15gysQysw/6KSmO9SivQUb17oEupMx2XcQ9IPT/7+4fxq9kvY/uhozgicRmnSvJlvakwfXX1BqN0HdG7u4lHaG3K+nK90r1Hy6Wu9fj9y69j474Dpt5V8i1eXd8kaR4xytzendpjWA9n85azBdtWPPMIeD0YUpaLxQdqUV7fbJ4h31tjsSkjwUmKTSoaUwrNE2fHXy4RlDHkloGFuGFkT3Tq0PF4Hu7DviPuw9IUjeEz/5iHrYcqTDg7K8gpk1VsymHc4tx1GB0KsnHX+SMweeRgI+/Z9NLTp5yyZOkys+RWuby3lPUoy1HWo3zWoX174/bKq68aBSiVZpT5aGBC+ebAgYNG4UeZ0F1mdz7W3X1N0u+Xr1iJJUuW4PBhZ+kvps+8qcgcOnSokdlWify1fPlyU7aePXuILFhjppZv2bLVKF7DYWeaNGXjaVOnYugQ7tjuMetjbt22DZ1F1qVCjzu8V5RXGvmuoqLcKEW5EQ7TJRs2bsCCBQtNuvv3H3D2mWhqNjIuFY60iKSCccjgwafs99DatXlmqWt7UFm7aPEiLJVnQLmSyllOI6d8zg2SFi1ebNYepezNneoZZ/36DdJW8g0psi/XImXZqMhkeG56e+zoMSOzsh2ZPg1yyuX7iWEpL898bqa07yGziTDrzDTnzptnDIB6iyxeIDLqwkWLjMKUu8Hv2L7dnIvlO2y8yN2sETfopTzODYy49igVozz379fvlDryUJTWOP3PI8p7DnaIVLDZ9R7ZUXFQYodBC0Res5NmJ8twPNjxcGDgAGE7VAt/aaHFIhWNVNTRbJ3pMA3+IkVrUHaM7BTnSYdHBSQtJrkZDhV8/MWKFoi0SOSO4xwYqWykUpTl4y99tHRkfAvLwHJS+cpBir/CMV2mxzJywLRKUTdMi/XkruVMk3lQqUjrR1pRugduwvgsvw3Lgxv4sM7suDk4ceBjB0/LUebPPNhJM667zCwn0+ZgP3nyZDPw0Fr0kUceMW3N9IjN35adea5YsQKLZVBasGCBKe+FF16I22+/3XwEEHeZ32skju01yrXWiL74YOqqdXzdhyFw1RczHsErPgtjQtUCVLAGr74LoQ//GLk/WYGc/33BKAvDT33PKB7/HcJ/uQvRJc/A074ncn+0FLnfX4jQrd9B6OZvIefb85D7wHz4Bk2BvwXrSuIt6ZqxXs7xeXgKO6RCZkD+Vpt/8UFzfidQoZg5X+fwduiVCnkqvonXmjBs2+xvzJY6f9sokxt/fnsqRMvQkjLievaxBY7yrjWoODXWqqFcadu5yP3pamTd8TOE3vcNZH9tJnJ/thr+qTf9+wrrt4v8vUcevz91I+WkkvMMSexcjWTNkdRdBmLSh/71S6mb1mmrPQnLbRSbxOquvHIhwkz3UcOA/FzUHq1AxRrpZ8MJdB82EMF2ufI3DNRUH8GqBW8ieewoShgNMt6IYBnPDsjfTRaSgQSyEUO5CDThahlDCksw9PIL4e/SGcnyKpQvXImSxgjaBwNorq9GRW0lPDkBdG2fh2SODyu3NuKhRxbiJ7+ZiVlz3kRjzIP8kg5ml29Oky6VY3iPLgjVHUUw3oDtcS+e3bYH3/nXTHzt18/h+YUbsOegFDvmR2NExpBqoKohbn54bCf5DOuZj645Mv5V1aJjDBjbAzIWeXC4sQIHYmFUNgO19SLYHm1GbjwHxQkvJnUIYgCa0TnehOFFwHUTe+MjV43ENeeONeXxy9AV9FLQlm8DbxJeGWMbIzFEPH6Uds5FIhfYVQX86l8r8IPfPYG/PDUH1VGf+Esfyg2ZokA8AtTVNCIi8SOBZmTlR9G+EMiqL0cvP3Dp4ALcfl4/3HnhcEzo1UXa2Dw0eKV8XmkDT8LvTCaXoTDCZ5sUwUYc/FRPyqPlEqvDynwolmdYVxPGi6+tx4//OBs/emgm9lcC5fU+syd9JBowwno8zvW89bP3vQKndnIK9xf/+Ci27D9ojElz5G+wW7sSjOjVHT3at0NuVojqIaNApCKSSje/60dv7py86/BRY2lIpeOUQf1w2diRGNClE0JUZsq3FadZf+4P/zhpKmldUzM+8MNf49U1G01fEQz40amkCOcM7Iux/XqhS2mJsc7848uv4/V13Jgs9Z2W6qLkTTb/mmtxf2PtJhyoqESfTu1x4cihOHfEYJTm58MnlYrG4vjek7MwZ9U6E57KSW5Ws1Lq/qFf/B67jzpr4OWFguheVorhUneeswLSf0n4Nbv24st/edxYoXL6Osv+zUefxlMLlpk1aPOljUb06oEPTJ2A6yaNQ6+O7RCS+pTX1eNbjz+LF1esNfnab1JTDf4jPL98NcLyLT60R1dcMno4Jg8acNxKtEm+hT/2qz9hj5TvbMK2k4Vt0TkviLsndTc/JBGj2JRwJyk2pbdz4jr3Rslo/J0wPE/rkovrh3ZG965dpA88tS+z7yfP7sPy+sY9WLJtfyo9x52ymsnD5Om4MV8qNv2Sx3WjemPayIFGvrHY509sHFo30viCG91cfdWVuOWWm41MSJmIO2Bzt26vjMnOzL6wkQ+nTpmM66+7zshVlLOqqqqPp2fzSK9DJtxxmO6qVavMD11XXH4Zbr3lFlx3rXxnyt9DTm6OUVAyOGU7xgvK3w1Zs3aN2Q+BSrrLL7sUl1x8sVlzknIo5TfWn+Ep17HtGc8jf5+DBg4y1zQMmjRpssiz0ySss87qunXrjGKTfuefN8NMt6a8yLKxnQhlWUI34q4LsfcWd9vz2vrzTCtYKivZxuefdx5uuvEDuPaaq9GhQ3sTJhJ1lkErLio0Zx58PnwHCgocS87GxgbzLHJyHMMmug8Y0F+uE+Y5TZ061TxXKjJZdm40xPwoFzM8YZps7/yCAtNXOW3uzNocOmyoMc4ZMGCgPAMqY5eYnezPP/88fOD975dndY2xSKbhEa1I3XUk7mtFyYR+5Z1lsFNgx8yOix0TLR7tBjfWnJyWiFbJyQ6ZyjhaY/JMYYpKRDdMk0pBWlzymgo75sG4VGBykOFaln/+85+NRSV/KRs/frzJg3lyGvnWrVtx/fXXGyUqd/6mwpOdJX9xohKQv+xRYcjBiLCzsxamvXv3Nr9CDRw40Cg26cd4nP7NsvKaikdOe2daL7zwgqk7O14qCpkf47Njdg8ahPXhwLZp0ybz6yPLyTJyILhWBkuWZ8KECcaSkuXlwE7lLBWetAylgtV8OAhMm+1xngw4rMtNN91kPgYY/w9/+INRMi9atMi4sa3ZbizvL37xC2PpSuXvbbfdhquvvho333zzWaHYtERm/0r+OXU9TJI4ugfRxU+n7v6PkA8ab4/hyLr7Sd4g/I97jHXoOyFRfcRMxfYUtkfO156Fp6gDH2rKV5C8PGXdkX33E8a68v8HVOQla46ikdOST7Pm5P9XpN4BM3VePmYObj1tWRI7V8k/cfjHXQlPfimiS59L+bRM5KnvSYX9yP7KU/B2GSij4MnDoCenEFkf+SmC130l5fJ/A9+fRMV+Z6mDXtKH7tuA5JmuP5qIoflPX0jdnEp0/j+RrOcOx+9tstjV8jDKTfmglufMEWPA5PHoPmwQYuEo3pz5EnC0Grm9e6DHqNFIFGchnvRi+8Jl2PrELOTsOYKOx+rRsHwdDmzaCr+MCxUynkVz81AtgtmxHB+GXH4+ek8aKy9TAnuXrkXgcA18jWF07dwVRSUdkFPaDjXyJ/z7ucvxpxdexxML52NTVTki+SL0F+Qg4k3gyLEj8MZjCMkrzglxM3p1wvtH9EF31KApUY1jsSZEC8sQ7zQEiw578YNnV+CJpbVoyOLr64UvIcKV1K6u9rDUtB5BTxPysqLIku/+AhkaQ8GojMteUD3oa2hCcRwoijXD21iOLG8DisTfE68Gmo7BH29Ajj+JgMT1xerhScj3QZJpRZAt56DEC8tYF5Pxv1k+E55+Yxd+/ehi/G3WAuyojqA2UAB/WQ9EsksRySpAVcyLQDZQGAaCDZWSXzMSngaEckXwhghNIRGcI7WgXYtcwsOH1HQUXObLjJYy7nK3eWok6RWRP9GICJPc7dxY5cqnK3WdUfGft2g3HvvHPMx+7i0Rkrahtj4LRaX9EcrqhHBTCCGPCHHNflBszE5mSXtYzbfSlqGCj2s//umVN7Bq524ZJr3oVlqCb996A168/8uY992v4Y0H7sGv/+d2jOnTS947D3Llu2/BprT1jOU9ooJzfP/eePgL/4NXvv0VzLr3C3hVzh+/ZAay5RuVw/GTC5Ziz9EKR0ku33Q/fuZFvLZ2kxGiOpcU42vXX4E3Jb/X5Hhdjme+/jl8+IKpyAoGnG9AScQI5UxASKb+I3yjc7NDEn4aXrjvS3jpm1/Cy/ffjSe++hmcM6ifKR/Lz6njzJvhud7lJx78KyrrGozyYGy/3vj1x2/HG9/7Ol6Tus+R+N+9/X3oKm2SJXVokG9+rsHJsJyu/sgbi8x193Yl+MkdN0u5v4ZH7voE/vWVT0n8e/C5Ky+SugeMJegPn3oe5TUn1txmqVPVQHFeLu6WujO/2ffdhbnSbg996sNmOjoVGrT05DT/swX7PW7P5pmnmNA5Hx8d3QUBdm7mXXAOq8B0pqJT4cRe0Po7fnyHxrUL4I5RndG/d0+jbLPYPHhmvvae17YcpKK+CX+bvx5NEUepZ9M1efAs8J1MyDcVp6KTa4d3x21Th6FTSjnmTo/YvDjdeM3adUb2mzB+gmN4Iu/tsKFDjXxI45jKKn6DsH5OHO4MTvkvT96hfCpOWXbj46TbUj3Sy0CsG+XWtVIOxh0+dJhZ4oy7pxPWNSvL2Smca0rSMpPXVmlLuY3xOnbscDw9TvFmGLY3/Vg/yn1+kR9D8nfFXd+p8GN4KjgH9O+Hfn37GsUlp6FTcUdZl0pcWk/GpW1ZDsqboVCWSZP5Un7kxlBMhwfdeRDrlo4NR3imQtHKp8OHDUPfvly2INfIt5SXqYSkVSYpKDgx448WtKS4yLHsbmh01gamVSlh+1DGZVaUOzl9vnevnsdldKddZWxNvZMsS1NTo2l3up+oh9dMQ6e15tAhg9FJ2pkyLg2tmD7zpnXnApF1w9JvcF8Jru+aTqa2UBQ3qtw8y2CnwA6JHR0tAtnBUnHGDosdIztp+nEwYofIAYluNKPnmWHZCbmxHQ3jcCDh1G7+8kWlIztF/srDeLfeeqtRFNLqkPlxvQ8qN6lo5a84tF68/PLLzXnixIkmPXaMDMcBhR2oe0BnvsyLHSAtIak4peKP5aMyloMcO03mTeUoBygOIqwHFbCcmjBlyhTTBixHeofJDpkH87UWoiwby3XNNdeY9Tk//vGPY8aMGeae62ZyEGN5mB9/2bL52s6dZyp677jjDowYMQL33nsvOnfujKuuusooNJkXLWA5JYD5vPbaayZtWsPeddddpu3YnnYgSC/zexFPSRck66tatI6M/Otb8kUThre0a8rl/w4fp7lf+kkkG2uR2PbOPuCNVWosgtBN9zuKzf8Cwcs+Bf+oi5HYt8mxHkx92P43SDZyQxv5e5EPIXO0QmTOQzKK+RC89m74BkxEsvKAWTu1JTj9PlG+z6w9yiUK3k1EOXVd3uPABXc6Ct5IM6JPfDfl2wp+6btyi52NrvY4FjYnEY8i8uJvgVDL0+HdOD1VG4WFZ5coB+VEeP2I8zOnWxeMOf9cJEQQ2SAfz/UrV1OjgZHTL0KyrK8I4AF4yxux6ZGnsfX7v0Lt357Cmt/+DRWrt0j/nY3c/oNQ17ErmuSj/ry778RFH78JuX26A/uOYN/yDWiubkCzx48eQ0aiNuJFucgKb647gCXbD6CmqR7dO2bj0hkjcev15+EDV41Fl9IQQt5mBANJUH7gHgSlxXm4/KIBuPH8EfjCOb3x0YEdMSnbjwIRRrgZTm27HDy/cSG2Vks1pUpZ2T40S4Ub8otQ4clHPcpQE8lBs8gCxxqABimDNxFASSAPBVI2/nTpyYmiobAee4MV2BhJ4qC/CIeyS1EeyMWivcfw+sZ9WHegHBURKZOHu4v74PWEEJSjKZlldkpftuUIlq5ciixvE/q0D+L8MT1x2xXn4OarBqIgG2gWwa8h6UdMrr0B+S7ISsIn5Wc6tQ1e1MRCqE+UoDpZgO3lSSzYfgSvikC2trkGtVL2OKJISn8ooqTEkT8JydMoN/3yjwiU/HungodzInZV1eGfS/dje508v1A2rp4+Eh+9bCw+d90g9JHPFE6PTzAdJiSEkk3yYkj6qfFYabvw24cb6FBRR4pyc4wi8zNXXmTWgaT1YOeSIrxv8nj88EMfwGfF/RcfvRUfmDLh+JRuIl9RxkqR/ueNGHx86nmHokLcceF0DOvR1ShpqKTj1GsqBPeXV+LRNxYa6y3m+7mrLsJn5ehWVoqAfCdSITqyV3fJ90Z88LypLKzpljJBZRJLQ0vTL197mZk2z7oxzwn9e+PW6ZOQJ50E3bjRT01jk7l+fukqY7nJa1pNso43TBmPLlJn1r1XxzJ85ooL8dM7bsYnLj0PD37ig5g0qJ9Za+9Xs18xZ66pec/7r8IHz59q4lg4ff1/b7wWN0jbsa24QdKbG7aYMlnYDkk5zh02CJ+67Hx0KCwwdaQF66VjhuOGSeMQTC3xs3rnXnM+W+AzIexn7DXPnJ5+27D2uGOoY5hgrDPlkE5JzvIW8L1MHcctNuXtoIKtf1EQX5jQFaP69zQyGtNz92M2L3u21+7759fswjzp4ylnMG17lkDyP6025VrcaLFJLhncFZ+U8ah/L2cTIaZhcedNd1piUnahQozylw1L5R9lIJJIKQYpm1HJSHnRuEv92KfznbL5uA9bDzf23oYhdKNirqKyEqFgSGS9E0sU1dTWmLypdGR41p0yL8nNcfaV4Ow9nhctWmwMWt56a76xHqT8RwtO+lEW5UE5mnIj86SczLTzcnONu4VrfdKdRi0lJc4zr6+rT5UjYJR/jM/p10a56ZKtmRcPN7bO9kxsOB7cmIh15w89lI1tu1tisag56O425qEugHAaOuH0fPpRniXMj3I03Titn/2ALUNdfb255hR9W45G6aOo7DZtJPVke/GeUCdAWdrmTdmW8akk5ZIAnE5PxebUqVMwYfx4E47+NrzNV1Fa4+Q3XzlroNKQnR87Gm6Ew46OAxLXb2RH7nTmxUbxxl9++EsNz+z80ztMNxx0mSYViEyPlpFMa+zYsSZtTl+nspIdu1VUMm926syLykPmYePbstCN8W0HZ+E94zAuLUeZHy0jGZdT25ku41mFJ38lpGKT6bPeLAPrk6lOTJv+jM/BicpaloMWosyPdWG78J5n/irH9O3GQmyHTNaVrC/DcSo+jw9+8IO48sorjZKUClrGYXyGozvDvu997zP5s658dunt8F4mMOl6aUA41pH1aVbDteVGqePt0Bv+ye9LubYMdzmnFZv7iC18Esmqw6kQbx/fiAvN+UysBjNhlbbeDJv1vB24Dmh63aIL/uXstn46/CGEPvgjeIraIzL3z4gtmZnyODPMupxpeceY976NqRBnBnfqDj/1fXPtP+daadwTH4rpJA7vQHzda0ax5y3rjsCFHzXu3DCnJbhpEPEPO8+c3y1wp3+um0r8w86Ff8xlpu5mTc2w8+HZEtz0KPSxX8uFF5Hn5ZxG9NW/IHl0F/xDp6dc3uOwK5cjKX06bZw8fId8How+bzo6D+qPYzXVePbJpxDbvQ9dzr8Cwy/9ABI5ZfCHpZPZuR/r//oYXvv+z1AxbyGym+PoN3w0rrn3ftz8/R/jjt/+GkNvuxyeLvnyoHzY/uI8LH/5DXiC2SiRMaD7qLHwZeWjSfJfvnUvqmJBeP1BDOrZCRcP6Y5R7fzIF7+68r0I+kVISkYRl2HwWH0Dnp7zCh55eglWLVmNyblhfGZ8D3z7uom4fpKMBdkeVAbqcDR5CHWJKpTmJVCcH8Cx6loc9mZh3uZj2FwfQH0hdxQHFmyqRG2zB9nePJT589GzJIDiPClyYRK1ObUIlyTw/P5q7Axk4aAvF8vDwJ/fWIPfzHoDv3lqDrYcbTAbCjXH+eOjByFJIy5jNpWbm3bvNZv0oLkSPYo8+MCYTpjarQA9cuUVDFfLmCn5ZOeiVtL0ZwGlJflIRuLwJfOw70gM++V1rsnxY0sD8OSiHfjz3KX43dy3MJMzFiR9jycCXyKCkLQTNxim+MkjEfIjSetNCjrybKncXLt3P3Z6O6CusBsC3BRmUi+c378IA0UmCzbtRbavHgmmx8QEj1cKJWlnEpBUaGo7UOHGL6A1u/aZ3dHJ1RNG48JRw4zSgt9H9uAU9AkD+uC+G6/B+SMGG0tKN1TyFci31vQhAx0FpOvbigpOTi+n8oXvR22TY0nPqfDHamrZu2Bgt864euIY5KT9QE5FDTcOuvv6y9GpmFZP8n5lfMUkjvjRupTKUTdMg9PUqXjkNyoVrDyY1itrNpgwQfmDu0byp+Up6+quO8NdPm4k7pW6j+vX20xT33n4GFallKLd2pWiR1k7rN8j/Z4cXBuUB685fZ8KWipq2UYvrTzxwxlraQ8qhM1mSy44nb9Ppw5mSQDmwzVEzxbY5uZZC6x7OgEZNz43bQA+MaojcviDjVVs8uUwcVMKz5TSkTujDy0N4asTRcaRZ0w5LB37vNOxbizP0h0H8M2n5xvFGtN2lKqSp8nLKa8tO38MmtavEz5z4RgMFZnKzuqz/jzSoZPjLnm6ikLFHZWZlPkoS3HTICq7eJ8tsgyhFWUkHDbvOBVs7jzceVl3HqybvbZ+dGM6TF9u5H+n32edqWhkdTktnuE4HToWjZt4Ns/+/fob2ZAy1tp1683Mv8GDB+GC88873u5U3DH9UMCZhs60aKDDfocGKRYqTmlMQ1hP/hDCcNx8iP2JVYKyHEzPysPEXSeL2y297sehH93ol+psbDge3ASISkZH7nXSqJQ60giHUOakW12dlFuis4zMi1CBSz9arNLNHqatBboThuHGt2wPWqYyDNuCdWe+ebnO1H4LLVn5vowQ+f22W2/BHR/5MK668goMHDDAKMbdYS2Z3BTFjfOXr5x1sMOxij2eec+OzN67/QgHIhunNRiG8XhwgODBX3/YaXKAtBaS9LfY/K0fz3RjeWw57HU6DE8/HjYey0oFoVWyUklrp53TzSpWGcem0Rq2HRiPcXimmzs/Wwa3H7F5WJgX4/BgeXimwpLXVJiyvNb61Sp7GcYqdpne6cr7XoPrUAZmfNBY88SWz065CjLANT/0CaP8CVzyCQnY+rtJuPFM+E+fP+lo/sNnEHneUSy9E7izNklWHjTnt4XUgdPBiSd08mY/3LCIO5E3fm2Kc3x9GuI7VqR8T4XKvvS6hf/4OYQf+99UiNbxFJYh5xvSvoEsaZNPm81+zhRaTKbn3Sx5c9Me1rE1uN6oqd9XJ6Hhs0OMstnbdRBCt7RutRhbnFJUTrzGtKG3tIvZ7MlYL7a0hEHFAXM+k02H/i9J7F6DZFw+OvukdurnVPsh0827nTyYNo0yA/4hU+Ep6WR2nE+43xH5wDQbFAVCzlqm73XYNaYOR/3hRVL6hbB8XHt6dMWkG65EQc8umPfWG1gw+yWgIYoh11yP/ldeikO5PtRQ81iShSPNVdhybD8Kh/XH8JuuB2ZMQvZ5U9A8uA9iRdIH5wRQ/tobeO7P/wDXiirP8ePcW28CenQ360PGJGufCD+53gAi8RLsrizF7iiwrhJYuvYQaiLZaPQUoCIRwlEJX+7Lwlvbd2Hupk1YXV2NOfvLsbIGOCTf/XyTs2VcKfFG0Dcnhu7xKgwJhDGuYyk6iTCVbIxg8aFG/H5NFR5aG8fP5x3B8+t3IpLMRVYsC0NKe6GTDEfF0j0O690TuXFJ0R/AE6sO4NeL6/CbFbV4aN5+bIsWobldfzTnd0c8vwQRGbqa4zKe+XIQboojymhSFpG1gWAefPkdsK86hs1NUq/yBsxZsBfV1fXIFeE9D1H4GyWYBO3dvjM6BEoQQDE2SDm/98J6PLILeGJ3HBsieTgYK8GxcAECxX3AhWZyAjFkJ8NS9maEEhGTH6emxzxxGANM+duQp2rckkEPop4GVCYacdgfxJsVwCvljXhs2UbsbWxAk4ca1gY0JOrMTvoV8kwazrLx873M9sNHjKKAgvjUwf2dP315vu4nzHtag3HnblpVGlxjEpUAxXk5RhFJ3HGpAOCag4Tp2Gh7j1aY9TQpZNNKtHPKqis9Xyph2xXko3/n1IyMDK8enViGdgWp8d89XkoanOpJJaeFeTZFombDIlKQk23WB2U45mnhFe9pZcU1Na3P3mPliFDBJazdsx+XfvNHGPOFezHq89/A6M/faw5z/bl78YU/PWLCMv8d0tYWFtEqGKzFphubr7WYNhaCimkXtggtOD82sRc+Pq6buMk7KW3J9jxFsSnXtNj89OgOGDewt5GlTnrGTM91T+y9k56jCNtfWYtvPT0f1fXSKUvaTJfvHL8PnLDixvByH/J7cdWIXvj6FRMwenA/Y6mXKQ/rZs+Ufbi5Dvdo2L9vv8mba2yuXLXSKLa4wQ7lHE6Lph8VVw7R8yMAAC7HSURBVFQOEiq/qPSk7MRNbdzpW6xbJj83AenjKTNxbUlaXTIvzjzkOpzuF5UWjOFI2KRlDUZ27dpl2mbatKm47NJLcKkc06dNOz5TjrB+TNOuHUpMWwpUHjJ+bWoJNUaRoOb7g0pM7t7uLJ0mw1JKlqO1K5W/bA+bR/qZ+RHet+RHmGauyLh027d3n2l/WsRSeWkUsKlnz4N+VFjOn7/A+DG97OwccOo6v2nYVmxLwiwYh2GiUheG4ZJ2VGzSndD6k/lyYyRuWESsTM/6UYHN55Kdsg61tC9rL1k5e1EwPb4DLBeXaaPilfFtXUn6vaJkQpWbyml5Jx0J47CTsoe9P11a6f68P10cNzYsO1GbN6/d9+TtpJkJW670w/q5z5lIj2PLxsGJB8vLjwV3OBv2bCR43d1GQRN59N7jlmzGanPrEngK2iEw7cx2rvYNPw9Zdz120pH9lSdPq0hrlWZnLSoq19428ky9RZ2c67Q1OxN715lp4rQ2NcfBbYi9+qeU76l4uw48pW5ZX3ocWZ89841pPKVdkXXnL8xHb/MvP4wkF8E7AzxlPTLk/U9kP/CmqWNrJKsPO/U7Kh+fVFz0GG42UTodsUVc7xSIvvJHNHxpnDkSR3eZ9yPy7I+MXzreds7SBbRyfTcRneNsmBXfsfx4XWJr55qvyvCj3zB+reILIOvm75jLyIu/MWdCK1a2SWDCdfCUdE65vodh9y6v24nPfa5VJ/1qUISonBB6TRuH8VdeiJjfgzefno03nnjGCFzX3XMXbvraZ1A8fQTKuxUgNH4IJt15G9739bvRfvok+egOozrWBE8iirzqemx/Zjb++dPfoKGiClkd26FsykgMPH8KaG4YaYoiV2Se0YN6oSviZgOilZuP4aE/r8Af/jAbG9duRvvCUrO+ZayxCUcPNKBTgQ/nTpmEAX16oqqxAX9dtBbffupVfOfhhXjhjQ2oOXwERXWNuHzgUAwOZqG71HBG7264dGB39PI3o7biCJ5dtgKPvzEPS7esQ2NTJXoUZGFEu0JcO7YjOoj8XBABzhvQG+e2k/JW1Ej+ASxduR7zFy3Hho1bRDhpNprLS84/Fz2KpeXkttATQak3jPxYDfLDNWZt0OG9e6Akvwg1dXFs31+LPz/2Fh6Vsq5atRldS9sjIP2y/+hO+A4fQG48ilGdcnB+737Iq6mDT9pxT+NRPDj7GTwx/2Xs3LsHeUkfLh89BRN79gPtv/I90n7S1oGmOoQizRJHun5xj8ci8Eh/xN3hE81hPlyMGtIXQ4qaUBCrMELi32fPx6+emIsXl2+HPztPwoYRajiEcOV+hKXN4shDwn+ycKW0Xaxgz3+9KSVkJjgCuRWEbuTLyvm3tXHKeCWNcsCQuie+04xv9M208YsbpwxvD6PUFahAdE8XzwTr5oQmJ/Ji2WmZmRsKmfVIqQDmwfuc7JD5UYXrbmbLva06MVVupd4n8jo7se+SW/F0/F2VM/0Ls4L41MSe+MWFvVCSLQOGNLB7KjqvBxQH8d2pXTB1aF+zAYx5ji2kac/2YFgeVML/4fV1WLj9sEnbCSuHyYthHTeP3OcEvPjQxL74yqVjMWboQDPN2mLTtNfpcJdrzp5jmPkLFuCVufPw4ksvYdOmzcZIY+SIkSacVbJRzqHyi2lxGjIVYHyXrWEI3W2ePNx52mvrZ68JFazt2pXKpyQ3qlmMWbNlnH/zLbQrK5OIJoiBebIsxO93LASpfOT06DlzXsacl1/BS3J+5tmZZpo6FW6kQcZnsyaplJUyG+NxZ3Xmf+TIUTz19DOYPft5ufeisECemcTZvn0bnps1y2wsRAMbwjQYt6q6Sq4TyM09Ydxg65epnnSz7sS6EyqLe3Tvbq5XrlolZXkaTz75FOa99rqpa1Yoy5SV1sCzn5+Nmc/NMu6OxamzeW5MxlgqKlk3PlPmxSzsBkmbNm/G0888Y9KkUpqKYUJrTbb1S3PmmNmZxCo+TboxaTNJyCp1LZyZyGd25OhRPPnU06a9//mvJ0z7NzY4ClNLet0VpSVaHxEVpY3j7kTfrbCM9rD3ysl4covgH381ktEwYnP/bNxoHcj1BEO3f5+SjXE7Hd7izvAPPfekwzdwMhs9FeLtE135ojn7p9xozm+XwNQPmHN850pztvjHXYXcX21A7i/WI/tL/0y5townR9oorW60/vOETp4ydjr846+SMt1kNrdp/uktKdfW4a7xp+Y9DR6/88t8a2T9z0OmjjyooE3s24DYypdSvpmJrX7ZKEM9RR3NJkvHj2EzjH/0zUcyWm/6JzlLF8TXvGLO/0kSh7ah8auTkSh/e+uLUfkYW/OqSJp+Kf95J9WH62nGty9H4vDOVOiW8Y2+BN7uQxBbJW1Dq9tYBJHZPzfvduCKz6RCnZ623Psk5IuGG83w85cH6+KV/zg9ndtsB3t3wtgrL8S4c6fAW16PV/78MP7581+gZtsG9Ln+Ylz1w3twy6+/h/f97Du48J4voWTGNLPLOpUTeeFmVC5bgQU//xNmffeXqN2w3VhF5PXrjumfvA3oWCCZxZDrixsl3fh+Jbh2cB8MaNcOgVCudFVR9O7cHpdNHotLxg1E77wA+uSH4K08AooC0wcPwGVjR2HcoMFAhx6oLSjBYYhQ4IlhWPduuG3yubhuxDno5JfQ9U0YXAi8f0RnfGJYR0zpWYK8oqC8Ls0oyGpGv2IPrh3ZC3ec2xMjioDiGJBd34gxJQHcOXQoPtJvEHr6PMhrqkNJvAndsr2Y0KczbrpgIs7pkw3aNbcXuWRgYQJdvNUYkBtGn+wI8puaMbpbe5w7egw6lXZGaUlXRKJBBHwFmDr2HFw0biQG5PsxqtCL4AHpu6I16CQP4kMT8nHjmKEY1oHraFcjWNCAUHY9+rUL4UoRom8a0QEjAo4CVpzQr6wYAzqUonthPrIlPnuRbBGKkiJgBkQwy/P6jRVpl2AAd0zojnO7ZKNLTkgEqBD82Z0xYMg5OGfEEFPWUcV+tE82IV5VbdbvjPMlUd4TcFd08+0k16t3OP1uuvBr+oKUUGyu6ZhxvD85Xjr0dXLidPUCR2Ept3uOVZhNd07JV+5ZthoR0Hccbv3HNKdcrefvJuj3mU2MGKOusRk7jxw1fZF7LVFi7467S3k6FhcaK0+Wj2trfv7qi/GtW67Dt2+5/sRx6w1yFrdbrxe/6/HNm6/FF665JEMJT3U5hbQynS3Y52/fi0zf9TRiuHJEL/zqiiGY1o2jAMM67+o5nXJwzzldMLhvr+Mzt4g7nXQ3nu1BuIv/40u34m+vr0Iy4WwiZNfVlAtzTTdawg/pXIxvXDYGn75kIvr37XtcyWhJz8Pirh93DedmsZwpV56yFuSyXeedNwNFqd25uc5k1y5dzDJhVKAxHn+Y4NJf3bv3OD79Oz0fXtu83KS7sU2nTJ5slgorLCgw1oCjR43C8KFD0K1bV7QzS4VJ2l6PKUPPnj2OK/HoZ/Z6yM4y8bjhEDcFWrV6NTZu2mzC0Oika5euZvkxKkVZri6dO5l9Jsqk3lxjcsCAASZNbpjUs3dP5BfI35yMX5MnT8LQIUNMPUtL25ly0L27jO/du3U7pS7u+tOPh7td7NnGY3sOHz4MI0YMN8u50Z+bHnGKN60yqUQcPmwo2ncQP3nqHdq3x8UXXSh16WyWVaPCVRIzsx25RFpR4QmLVW6UxHRoxcp3o2+fPkaZ2rNHD1PP0tISM+Wdz3vcuLEmTbYHYf9TVtbO7EdBS2B3XdhO06ZOM8+BPzRTEVpaUmL2sKCSOhO2vorSEh55SfQtURTlXUd0zu8QfvybCH3kp0bZRou8xi+Nla+XALI+/Sc0ffdKo/TM/clykX5zEXn2J4jM/DFyf7b6lI15kk21aPjkAASm34rQhzJb9WVEuseGzw83VqK5P1oKTztnAXRLfPMCNP3kJniCOZLvKpE63r5VULL6CBrunmCmt2d/43mzfmQ6nLbceP8lCEy8FqGPP5hyPUHDpweZnb+zv/ZMyuXMaP7t/yC2dCay73ocPveajNEwmn52i5nGT2Un1+AM3nAPgpefqiSr/0RfKXNP5Hzr1ZTLmRH+8xcRfesxZH3xUfhTSsn41qVo+sF1xoI094eLjVsmqHSNrZsn5X5Myn1uytXB1GnZLOR8cw683YemXC1JNH51ChKVB5H1mb+Y9S3fDsnqo2j4wgizu3z2PSevSxrfJO/CD29A8PqvIXjFZ1OuQjyGhrvGmKnzuQ9thydtY5/o879C+MkHELruKwhc+fmUq0P01T8h/Mg3ELzxmwhe/PGU6wmafnozEtuWIve32819bPEzaP7dJ+EbNAV+eVfCf/0SAhd8BKGUVWf9hx0r4dyfrzG787uJ792ApvsuMArgrI++82Ua/ptwbUb+zEH1lbU55nVTTQ2CWSLQh+RjujmCmlcWYN3PHsbGpcvgEfeSUf0x7KoL0Of8KfD16StfRgF5kSQiEzxWCRw9hq3z5mHp7FmoXr8JOf4s+PILEOvbDRd96ePodtkUCUghwINYwoMj3iACwTwEpBAHpABUbfiP7Ea+LywCRSc0oACVkn6ufH11jzchnxvdBHOxPxjCUZE745JlJB5BXbIR0QIRJqRSHaRIvcUvN1GPukgjYvntpK5e+JvqsT8rD9ukrN7KGnTKC6EsJwtJLmUVjSDX04QiT4MIfZKZPxdN3iIcCANVkmZdDdtLhN5cP/KyAO6f2huN8NQfhTcrF9uj+WbKvEfk3F7RGPKrjiBaWIrKUBZ2S1jOXvPW1aFPTgw5IhDRDmafuHX2xlCUOIySgjhqqrKRF2qPsJT/gLTHYe9R1ETrkOsvRid/CfhG5kpb+KLl0p9n4yiysTLiRbY0Z3cpYzcp1xZJ+IH527BscyXyYh7cMrgTbruwG3zJMBKeEI5I8x2sSKDIKy0bSqBdcQGaRXitapShQeK2j9WgY64UQPppkvAmjCDoxgpbyrsfCi18Utzo5rL7f4LK+np0lvdv5jc+bzbmoZ8NIw8V2w4exqylq3DByCEY3qO7sRx7dc0GfOLBv5gd0Ad164IlP74POSJo23eAAnltYxM+/bu/41/zlxi3v3zuY7hl+jnYvP8Qzv/G981akmUF+fjRR27E+ydPcBSeVqSSdGgt+u3Hn8V3/jkTcXHnep9rfvFds44mp3t//R9P4tezXkE0Hsf/3ngNvvGBq51exFWGRZu348M//z12H6swU+Dn3P8ls1bmr2e/gs/+4R9mqv2Uwf3xu0992NmMSOK5675S2uj5FWuk3JPQR/y5Zue4L96HzQcOoiQvDw998kO47pyxJxSgAq9oDVpd32DKwk2T+PdB9+qGRnzqob/hyQXLjNs/7/6UiU/c5f7nW0vwxT89YtYFnjF8sNmF/mzA9iPp/Ulr/Qvbq7y2ATPX7cODi3diZEkQd47siBH9ex239GuJltKlZe9zyzfjs4/MQ11T2FiCnqLYlGtuAHXzmF64dkxfjB7Y11jdWaUj0yYtlZuk588py03NzrqUfIdo2UeFI2E4x4rPmaJMRSFhWFpu0t8qVVvLMxPucvCa6TnrS9IC0VGo0c3n4+w4n2nzWCpPlmPjpk1YvnyFUYRS0cekaHm4fv0GrFq1GkOHDcX0aVNTU6ydNTIZz+bLOtEalNanzM+OL5ySTgtHLo1Bd4ZjulRqMgzTohvXrGR7MS2bprtOp8Mdhz90hJuddUBZfzvtngfz4tR6wvKwDrRKPV4fcee6pQzLe1sPpsu4bFN3Ha070+Ra2FxflHGp2Gad+EMKyxGVMOwPbb3ddTP+5nlFjufLw/rz7A6vKKfj5K87RVGUdym0QPSPvdwoicxajh4ZtD/6K6PY/G/A9T+bH6TCSQb6D//4HSk2CZVMgYs/jmRdBZp/divi25amfFLIoH4mlnv/UQIhZH34p6Zsb3dzoX8HX//xCMy4DcljexB++Kum7qcQbUZ8+zJ4O/U7RbFJAud9SOLJx93j35S79Pjy8fyBex3/hxzFLvhrtQtjsfqnzzu7l78NPKllCaiUp/LUEt80H8n6Svj6jDlFscn6RRc+YRTbgcs+lXI8Aa2B+d5z6j2tlE8H1x/19hxh3iFuwMX0A+d9JOV7ZrxXPh9ZD37g8JxXUACfvNO1TdSi+VF47rkYeeN16DJ8IPzJGLYsX44/PfAjfO+jn8ZTX74Xr377R1j8y99h/vd/gkc/dxd+cfuH8fT3f4Tm3fsRKu2AWIdO6HTORHzk/v9FtymT0cicglnytvngF+EsV2S5EBLIiwGdYgkMF+9JnQowsn0h2sdr0D5RjyFZQF858rOkhJGwOYrk1EPijBN5dnJZEOd3KsQ58soMlnAdJY1EVISnUDYC+YXwxiPwRxuRjzC6ieAwMQScK+EH5/jQKdGEDnJ0CsZRGJBScWceEWJjTY0IRMMokz+LnuI0uhQYXuQ36feQdioS4cIXa5LaSIBEDF1CCfQVWbM32zAZRnZxMQr8HhREE+gvbmPygWld8jG4OIR2IpxQUTmiQNLO86NDQSEkGMqK5d2WVzdf6tZP0hoXysP0vDJMzMpDd/EvjEjaUvbsHBGEklHkJMIYIvXvKfWmLPPqmn14+vVV2HuoHNlBD7J8YYSC8l5LXiFpqxyJ31+63mldvJjaORcj8pLoGi5HV0m7p/ydDyqWtisppAQNkcDkLJGUNg3/pikQ9+pQZjYJErEdByurcNOPHsTr6zaZXp+CMA8qNu/+y+O4/7FncM13fo4/vPz6cYH9ncB8qSS8YtxII3BX1TfggX/Nwosr15py2Xyb5W/ph08/j5/MfEl6Ao5EGcaydwRzAW6cNtFYb9I6b/GW7fjSnx8z63Da/Mlrazfiph//Fj98cjZulrZ5aeU6szP8nRdNN21G5eU9Dz+B+Zu2GsWDPThdnWtz3vbT3+Hjv/kLVu/c8x8r/dmCfQZnAkOWFeTijkkD8Pwto/HVyd0xaqCziWtL8N0jmfKhz6Jt+3D/zEWoa4qcotj0SIii7CAuHNAJf711Cr585SRMGT3CWOVRyWXTtO+SzSsT6fmbWQ5SblpNsvw2PRuOyi0q24wiLZUuw1BZxsMdtrV8W4PxmX5eXq6xxOTfO/Nw8nWmRVORyPyoTKVijdPnuQ4lLQxp4Uil8nErUq/HuBOma5WCxJaV6efm5pj8rBuh5WS+pGXrZuPbdmF7mHspj42Xfk5vh0zt4o7DtFgW1oPWkNaPMD/Wze4/QezzYDj+/fOeZXL3k/RjGKZLf+tn3akUz5W86M6D7UCFLjFtL+mxrd3xCOvCa/rZNrd5092Gs2dFORPe+QivKIryf0zwhq/Dk1NgLCk9xR3hGzIt5XNmxPesQ+S5n2U+Zv8SyZqWp49FXv0TIjN/ivAj96LxK+eg+TcfFccmhG64B/6xV6RCvQNk0A7R2m/GB80mQk3fuwaN37oUkX99C+F/fB2N919srPFktIe3z7hUpFNJVB7IXC8es35+Zrumu/CUdUf2p/4gF6cfJriGZcZ8U4fZ5OcMCV79JbOOavTNR5E4tifleoLICw8i2VRnFHmZ8PYcbhSCtKRMHjt1irh/1CUI3fqAURbSypNTyakIjDz1PTT99FY0cr3L+f8078rbwcuNr869DcmGKjTddyHCD38Nzb++01j2yhccgu8/de3M+MY3zVqq3l6j5AvQ+dB0w3p4OvdHsmI/4utfT7m2hnwkXv5pMyWd1reBGbfD25GqqbMD2nzQRoSfwfys5jXfXlppyCc/SrOKEffmIMrNRW6/GlN+9DX0u42bDHVFF38W2m/Yg9oHH0bV93+Jo/d/D4d/+UvEXnsV2UcPoiQ/hPriHNSfPwWDv/U1zPj59+CZNB4J6Y8CngLEkYt4sAgxbx7yfXkokJwDIaA04EWJ5O9NFstr0EH+jLsi35OLHHELmYJmSaBOQH6BsZ4sNXOwncKLuAGKVLQX7yhhi3KCph7y+Y8SXxbyAzkSthR5IrDRDpc2PtnyHgUCnP4twoWc/YEiyaOjNEoH+HM7y30IhZJPmTSM+JiNhhiXU9HLRMCAv1QS6iWN2QnZ0lbMn345QRH0mJ9P8pY6cQXXrlImWnuKr5QhYNbkNGHl8CEf+d4e0grZCEqggBQuS/IqEt8yCVksT6tEsstiYKOpLIRf3vdCfwK0XS+Ro1ke4t+X78Tjqw/gaMSPpnA1/N5qdOxRiLjI6blJH4r8SeSJ0F5gLJHkTy1QgESoFFlSv7JceQaSjnkRuA4YGzjkWI6ko8JT24LPsFSE949dPMMoObkLNRWZV37rp5j+te/ijl/8EVfI9ajP3YvZy1cjHI3hUGU1CnOzTf/gcKbP3BVO3hMqcL53+/vRsVj+3uNxbDt02ChOL/zfH+Duvz6Oz/zu75hw1/34+sNPop4/qFDdRH1Emk7inbxxVAbQMot1/9XHbpO/Bw+isTielzoO+fTXcNn9PzZ1n37PA7jy2z/FjkNHTLYV9fXGMpXKiw9fMA3nDhtklA47Dx3FuV97ANd+7xdGEfvgC3PxyYf+hmGfvgdzVq7FM4uX41MP/d3UI6OyqYVKvJO6vVfIpIxqrX+xShy+05wqzSnV3MG7pTitpcecl+84iK888RZ2H6uRPpFrOzqKTf7GNbBDIW4a3RM/uG4CfnTLhZgxfhS6du0KbmjTEswrU53sOd3PYuvlxobn4fbLVJ9M+Z4pmfK1pKfJsFT60ZJz85at2LdvP7bv2IHFS5Zg/YYN6NOnj5l+nYm3U5eWcPu1Vk5La2kR+tty2XtLpjTpf7o0bXo2vvtsrzNxJmVND5Oe9unyUJR0Tv3CUxRFeTfAXci9PqPMtJi1N2fcLsKqH6GbvyWCONUZDp4cJzz90vFQyyDunN4deeaHmY+nvm+mSZ8EB95cR3ynRR43qonO+4uzO3e3wci+72VjdfmfIHjb98w0a29JZ6OIjLz0O7PTNddypOIs+8tPIHDBh1Oh0whkIVm+L3O9eDz9AzQ/euqu6Z6CUqe9QpmtTr19xyGL0/j5HLIyT4+iNSLbI2O+9nj2x6nQJ+CzZN52t3mLJ7/UmRYtH+PxZbNSrieILX9O6huC/5zrUy4nQ4Vg8Novy4UXifL9KdeTCUy/BTkPvGl2ZaeiPPra3xF5/leIb3rL5B+85TvI+tivU6FdBLOcdy4rs0UF138NTLtZChk2acZWzzHpZX/1afj6T0yFOkFsw5umDYKX/E/KJQ15/7Juut+Eie8+VUFs2i5tXVP/mMvN2qVOO9ydcnUwU9H5t+DPrEg1ClbX39t7BfsBzf/sPdu2cMRwTPncp3HNvV9F//ddg/CQ/jjQuRQ7ywqwpSQHu9oX4ljPTvBPGImBN12PK+76HD59z1cw5aLzESgtQjwSRjOnqcm76v70Zi4nPtf1o/xMScbj8MSjCIgw7qWhch1Q4ougvT+Mwkgl+pVkYeLAnujVrsAoUP2JCLweR7BMP5T3PhR4pw0ZgG/edK2Zss3nHk3EsXDzNvzttbfw4oq1xoIyIOMX15r84Yc5fXw8YvL3ehyJw2nqrb0yzt/zCUULz9xh/YmvfBpDe3Q1U8M5VfO1dZvws5lz8NsX52HjvgNmp/WLRw/HyF6OYuTkPkJSpYOcWntbbZ4sHxWThGe60nr0gQ++H51K5LtIykDLszmr1uPvr83Hwo1bjdKTbcK2eeC292HyoH4mXmFONn7ykZswY9hAY8lJS69ZS1bhq3/9Jz73h3/g93NeQ0NzGEG/30zz/9+brkFuVmqcYXnkfxbFlCyZufSOn5SVPyS0VsH3GO6+h8+OR3p/ZJ+p5aR7uabS2Y3bPz0usW48r9lzBJ/4wyxskDMVm/zFp1tRLj4wqgd+cvVo/PqmKbjvAxfg+nMnolePbsZajs+Ice1hcV+zDulh7Nn6EXeYdDeLbQ+3f/rZHT7T/elIj+Mm/XlQsTlu7BgUFhVg48aNePHFFzF37jzs2bMXEydOwPTp04wFZCbS02oNW570cvHenU6mctMtU7yW3Jne6cpm47WWjnWz6bmPdNzu7rju69awcVtKW1HOFF1zU1GUdyXJxlokDm6Br+fIk5QxtNpLHBD3PmM44qVcU+77NsLXdxy/qFOuJ+BO1Ag7Ox5mRNLy9R6F9GnuyYoDZjfv4/iD8OSVwNteBBaXcvU/BdcWTR7dbeovd0YJ6GnXHZ4WFGoksWcdkg3VqbvMeLsMOGWdxeNt2UvamErOTMgHMje1oTI3XRFJEvs3GQVha3g79YWnOLUrfIpkY42xWvT1Hn3q84pH5XmtNBvkpCtV+Tw4zdvbY1jKJQOxiIlvnieVeS0Rj5mNiZger9nGXO+TCsmWSOxeayxLW9t9nO8L11Jlm3rLepzS7hY+s8Sh7fIuSxu0YiFr2p9tSIWwi2TVIUfR3nNEysUhWXUYierD8rcj7q6/kUT5PkDa/dS1SAX5FEjsWi2Sb/t3tvP/uxz7qcNppfZjO+AVN48cnLIcjgLlFajdtQfH9h9AtKkJBcXFKGpfhpxOHYH2KcUwbQGZlCfhbGDkE8HQ75XHd0Ig5ZM0T9N+Xel3+RkSkWchhyeA5mQQdV4PluyqRDn8qA0EUZyfhZ7yJ9BPQhZKuOxoOPVDQ8t/O8p7G/t3/dbGrXj4tQVYIOedR44d/ztvX1SA80cMwfunTMB5wweb3b8Zg2tZPvCv53CsphZd2pXg0S990vhZGLe+OYzvPznLrM+ZSCTNxjqXjTnR13IdzfW79+Gv8+bjxeVrsOPwUSOEU6k5oEsnXDZ2BD512QX40dPPY8GmreLuNwrRrpIf19n81ayX8cSCpYjE4sYC9WMXO8usWEGeFudrdu3FfY88jSPVNeheVopffvw2dHTtnM01NOet3YgnJZ25cj5cXWu6GypAe3Usw9TBA3DbuZPNupxM1sbjeevBw3jszcWYu3oDVkm/1xyJGj9apg7o3FHaawhuPvccjOrdA/7UGM2lPX7w5GzMlTbhjzrf/9AHcL60K7HlZhqcAv+TZ15AnYQf1acHHvpkCz/Mvsdg3YltCze23e05nXR/d7j0OO4whNcN8i489OpKrNuxB50Kc9G7OBt92heiY3EBigsLUJCfbyz6qYi3cdy0lh9x55Wef2ucaTiLuwwkPT/rT9xh3GQKnymsdSNcF7KxocGsH8mp15wiTcWnxZ1OpjRacnPnQdzpEHe8t0t6GqcrC+E9r+25NbdMtBQnU/j0NIk7nDstiztsOjZca2EURZWbiqIoiqK85+Hnjj1IxOdDIxKIhZsREqf8QAA+qj6iMUfhzg/o1BGLcffUCHLNpjQShtY1Pg/i4h1JcIMEPzzyn1Vsmk9v+3Wl3+FnRiIsR9Rp86RXnk8WqqTxmuW2MRWEqsx8xJDbWI0gn1GoUMKfbOmknJ1ws5v1e/ab9Te5FiX/ADl9e1iPbsZyk++V/VPkZkG7jx4z1o3ZwSAGdut83DLSQuXd3mMVZl1NXvfp1AEleSd+ZGQ/QiGb/usk3wMVVcadlpBURI7o2Q0h6VO2Hz5i8qOCkJsX0VqScQ9IObnhTjSeQLeyEnQqPvnHK0IF687DR830d6bVr3MHY1FpsX0ZlZ9rd+9HRV2d3Dlr53UuLZa6dzUbArUEFZrbDh3B9oOH0cx+T9rM63HKP1japJCbCYmrbRlave49WiFt7bRJv84dM6ZfKW2y92i5UdCyLCN7Z57W+17DvhP2uiUYxoZND5ce3x3G+hF3fHMWN27k0twk75q8K7TI5LqHzvqOHJVaLo+bTHnYa4vNN530uOm447WUbmukp5kpPMO403aHaSnv1sK0hA1nyZQGcefF6/Sz28+S7mc5XXy3m5t0f56JO2xLYSyt+VlsejacxR3PHYa0FI64r0l6GoqSCVVuKoqiKIpyVkCLLvthXB9NIOrxIStlsEVDzmRMBPwk129MIsFp0iIgBgNBY83EryWfxE/yP0ki6XWUm44ALwIk00gdJgf7deVkp5yOhLQ9D1rTyjPgswr7Q2j0+hGVVuXWX1xAIzvRhOx4mJKOPJA8OatyU1GU/z5upYzFKmPSxe10BY07nDt8prTcuN1snLdLer7p59bCWHhP3OHJmYQh6eF4b89ut/RrN+54xB0mPU56eha3W2vx3bjjE4ZLT9Pep6dJrFt6HvY+UziSfk/c4Un6PbHxLPR3u2W6J9bN+p8u3tshU9yW0qO7orSEKjcVRVEURTkrsMpNHnJp9I/mkG/lWFw+irz8cKbVFuCXa6OolOu4OHDXWa/fAy8VnfIf1/djPFrIeKHKzX+XBBtd2tSbpIIzjkSkCd7cPESkkcNJPhgvQh4fAsmweEeQaGyEt4BLPrDFFUVR/vtQrHYrZdIVMdbf4r4/02viTsONO6zFHSfdPz3tTH42fjrusKSltGz8ltLOdHaHcV/z3Bo2vBt3Oq3hTtvmlZ5/Ounu6XHcpKfZGjauOy13fPeZtJZmepxMuNOx1xYbJz2dTOm15NYSNp30a4s7rUxpK0o6qtxUFEVRFOXsg6aA3FuE38o8UjoyY5Vpb3nh+koy62ymrq0zzzYJmwzPxz2UM8K2q/MYotJ+VHLympaZAfF3GtPLkEnuOCQN7OG6x6kHpyiK8i7DrbghVkFzOkVNJv/0tEgmt0y407PXLeWRHq61azfp7rxvifT4LcVNz9N9dpOeXkuk50PcebXk35pb+jVxh8/kT9LTzESm9Ny4/U+XdktpueNZ0tMjpysDcYehe6Z0LG6/9LTT49rr9HCKko4qNxVFURRFOfugNo1fQPxWTh3WiThOVKnRxXGNm1U5M39cu5JpIYTSGlbXTFUlFZgeKjhJkspN1zqDpnHj4s/QdNfWVhTlv0+6QiYdt4LGhrHKGnccdziSKT13Gm5aciduvzON31p6FoYhpwtHWkvvTPIiZ1omhnk7YdNJd+c9yZSuvW/p7IZuFhvGkh62JWycltJ2523P75SW8rL8O+mnp30madk4ipIJVW4qiqIoinIWckK76agwHXXZCXiXgLPaI33pT0tB58Oa/6Z/Yrvv9fP77cFW5kE48d+HmLShtGLS7zwmIrdmnVPjkIBfQp7YJkZRFOW/B0Vqq5w5U6XNv6OocedjyVSGTLQUjvdu3GHcfulpWz93uNbCkNbSbS2NlsK4/SyZ0klPg9fpcTPdW9xxLTYN97X77MYdzpLulikecbunh8mULmnJ3Y07TKZrNzYdt587bbpnCmPJFPZM4rjDKEpL6FweRVEURVHOOqhIo21gTA5rn8nPZsdykNfOR7Sj4nTCW3/aEjphTj4sTMuqTpUzw7YtD7acVS2nbo8fDOdcausqivLuIl0x41bY8NoeJJOiJpNih27uozWYpg3T2jk9b7pZf3cZ00n3s3Hc2DDuNHm28ay7DWPD23uSHrY13HFseHvYdCxuN17bc7obyeT/dnDHt+f0tKxfev7ue+tG3O68dvtZ3G722p0nobs9SKb87XU67njEhnW72XubLs/uPNz+PLvd3dg4xB1WUVpCLTcVRVEURTnriCNhFGjyyQ3a/3G39JP0Zfym9jDMiZA+BEz4U/Rqqe9vdxI8WwWocmY47cfWtqpNvzwXaUWrKWbT+6iQjptwAfE3z0NRFOVdAMVqtxLHrZwh1i3dz4rj6W6nu28Jm8eZYNN0p58e151ea2Fao6XwraWTnqcb+qW7Wze3X6Zwblrzpx9x+2cK7w53uvxaw6ZjSU/P7e/2y5RnJrd03PEt7jhud2L9rHv6PWkpz/Q4lkx50K2ldBSlNVS5qSiKoijKWYf9+DGfz7yxDm4Pc7g9XZaEblzf4K14Ka1i2zl5/MpRO0sLUrlpMbpOR9vJfeq1hRVFebeRrpw5nbLmdOHtPc+ZsH7pcYjbjaSHI+50rd/p4rd0Tg9D0v3duMOkk8kvUzrp4VrKK530cGeaHznTPP4T2LzeaZ6txaMfSfdPj+MuA7F+7nCn88t0bTmdWyZ/RUlHlZuKoiiKoiiKoiiKoiiKorRJUiYIiqIoiqIoiqIoiqIoiqIobQt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gYB/h83jqdhhfm+wgAAAABJRU5ErkJggg=="/>
          <p:cNvSpPr>
            <a:spLocks noChangeAspect="1" noChangeArrowheads="1"/>
          </p:cNvSpPr>
          <p:nvPr/>
        </p:nvSpPr>
        <p:spPr bwMode="auto">
          <a:xfrm>
            <a:off x="123825"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 name="AutoShape 4" descr="data:image/png;base64,iVBORw0KGgoAAAANSUhEUgAABTcAAAE3CAYAAAB/+3WwAAAAAXNSR0IArs4c6QAAAARnQU1BAACxjwv8YQUAAAAJcEhZcwAAEnQAABJ0Ad5mH3gAAP+lSURBVHhe7J0HgF1F2YbfW7a39N57JRAg9NCr9N6rUgQVUX/FigoWREQFadIVlY5I770HCJAE0kN62d1sL/fu/b93zpnNyWU3BRJlyfsks2d6O+fMmfnulBjOOTsDIYQQogNSkluC48adHJqEEEII8d9gu/LncOyCa0OTEEII8b9Fwk2x2RnWtWuoE0KITcvWPfdAp/weoUkI8UWjd2kCqRZ1NYX4MlHWsAJnv/X10CSE+CKS6do/1AmxZSDhptjsjO3ZEx8uWxaahBBi0/HViee5ayxmnbjo18zMiJjlLne5hwbyX3Qf3j0HM1c0BwYhxJcCzdoU4otPS8+hiC+bHZqE+PITD69CbDbK6+tCnRBCbDp6l/QJdVmCFZJllnuo8ch9LeQeajyb0H1ZdTrUCSG+LAypmR7qhBBfWPKKQo0QWwYSborNzpKq6lAnhBBCCCGEEEIIIcSmQ8JNIYQQQgghhBBCCCFEh0TCTSGEEEIIIYQQQgghRIdEwk0hhBBCCCGEEEIIIUSHRMJNIYQQQgghhBBCCCFEh0TCTSGEEEIIIYQQQgghRIdEwk0hhBAdnlgs1HiyzHIPNR65r4XcQ41nE7sLIYQQQgixOZFwUwghRIcnkwk1niyz3EONR+5rIfdQ49nE7kIIIYQQQmxOJNwUQgghhBBCCCGEEEJ0SCTcFEIIIYQQQgghhBBCdEgk3BRCCCGEEEIIIYQQQnRIJNwUQgghhBBCCCGEEEJ0SCTcFEIIIYQQQgghhBBCdEgk3BRCCCGEEEIIIYQQQnRIJNwUQgjR4YnFQk07yD3UtIPcQ007yD3UtMP63IUQQgghhNicSLgphBCiw5PJhJp2kHuoaQe5h5p2kHuoaYf1uQshhBBCCLE5kXBTCCGEEEIIIYQQQgjRIZFwUwghhBBCCCGEEEII0SGRcFMIIYQQQgghhBBCCNEhkXBTCCGEEEIIIYQQQgjRIZFwUwghhBBCCCGEEEII0SGRcFMIIYQQQgghhBBCCNEhkXBTCCFEhycWCzXtIPdQ0w5yDzXtIPdQ0w7rcxdCCCGEEGJzIuGmEEKIDk8mE2raQe6hph3kHmraQe6hph3W5y6EEEIIIcTmRMJNIYQQQgghhBBCCCFEhyR22F+u0e/tQgghOhydC7pgu947hCYhxBeRgtwY6pvU1RTiy8QuKx/FsOoPQpMQ4otIpvsgxFbMC01CfPmJZYxQL4QQQgghhBBCCCGEEB0GLUsX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GIZI9QLIYQQQmwRtJhiByjBP17FvEqbkT5oTJjn+JoAdKdVrMX5iZtFrIUWZh8EWROPWafsahczmmOm2XSMhL8tJyyOuJnoMfBON6acMBV3/s2v66aZipkPKueT4U1lYvzvkqWNS8OHYxgShmFOmRb/xdNmRWdzyrBovJqRcQSwZDHLC5zKcYp53zCYTsquQZpUQa6pmAbrI05LZtfl1TRW54jzGpSecQR1QE9UYWhzT4dxBvW6EbikfHo+A6G+tW6zVVCzouPCO807OHXeJ7j3lTdx+j67YWD3bojbPa+oqcXtz76MusZGnLHPZPQoLUE8vuZNEEIIIUTHQF9vIYQQQmxxUOBB5fByrlYLCi4p1gstveeIsQWpUJm/tmRfZkehIWOh/0BIR9OaeCNROhP/pS0gBYsugsAhUI5ASNnixJ+BO50YB9WnBXFBPPQbCCsD8eea+D4NQzCFIFRAkIXAZsPUmlAeb2q1bXUyjRdwmj7QMa/MhS8PbYMAFHz6WvS2G6qCP0EJnVTY6T3OMSRwY1nW9iO+aHCORnvzNGYvXY5PVpbbq2fvs/n5+T/uw58eegIPvjbFCTbrGptwxK/+hB/efhceees9rK6td09BeXUtZi5eilSaT9nGs648edbnLoQQQoiNQ8JNIYQQQmxxeJGVEzG0IcMKjPxrXSXvngxVjLMYqSjcbEbKzOlkBulcszXVlNOChkSz89Ha0eLMwBjjSoRXN+fTzT6kqDJhMVFvDk6ol3EJWWTIM6t8ZGJ5lhrnTybClIG0RRkINYNyBGJTiy2WYyrXXVssnrSLPRBsuvJyhiSnrFqClPGxaEw7nskg1mIxt1gIu+aaKjQ7ztxMu3g2TLGSciziPAubn0mjwGzyTVlJXFyunKwYTt+kgUHiVtZYgeUxx+JwczatjHEro4Uw+yAGlicoM5UXcm6wsjTTll4qETOVQCpu9RnPR7PF32S5bLIcNlqdN1qGGi1jze4+iC8qXkDo71GLmZ1g0fQPv/UetvnWj/GfN99pdf/6QfviwG0nYM/xo535rpdexyvTP8bRu0zCNeeehkE9uqEplcLO//cLXHrXv02f3mghpPftgzFPUaJ5JOkWPsniy4y735HnINtMvF1b/tpS63KP0pZ91O6zqGza87Mue0977tlmf/V6ku1ONkTvacud17b8erx71L+/Ru1JVO/ZWH8er8++erL9etUWbbln+12fn6h71D6Kt4+6R+3aCpftN+o/ehWiPRKXGKFeCCGEEGKLwHeRncwx2l+mpC8WCByC5dEUDAbQiULNWIxiL4regrl9frZiIERLmWq2ME3mHkPSwvu5jFxoTWke46R0zyXlQlsKnNnpEog7mR/ljy7hMG9u+bkpGlvlgubuYqR/KtMHcYZREdN4M1N19lx2b4XmP9q4PDghiynmgwMIqjB95pv15NLdEMVoWRkuHl5brI4D8WogYjXFZf0WZ6AsD8yYFZD/+J/BfFx0chYG7UIvgUx0I5TLiqkwB2upMPpPhWE6Ln3xhYKD3OWrq/DKjJl47aPZWFJRiaK8POTn5mD6J4vw2JT38epHMzGiT28U5eehc3ExigvyMaRXd1M98MnKVbjtmZfdDE0KNwf37IbG5ma8OXMubn36RfToVIqephiWjzHTyMtJosTiIBSCvjVrLuobm9CpqBALVqzCe3MXoDmVxtuz51nas7Ciqtr5d3EEmcYKyzPjeu3jWVi0qhxlFnb+8lWmr0CX4iIkEmwvREeHz2fMNWrWfrRxpWrPT3v2UdWWnVfEx5FtT7LtvWrPzdtHr1Gi/khbYbyKls3Tlrv3056etKVvy66tNEl74bP9ZoeP+oleo/YkqvdE/fAajTuqj/ojUfvoNbu+omaq7LyTqLvH6+mfRP1k5ys7jahdFG/212w/UX00XZJtJtRHzUK0hfbcFEIIIcQWBzs/VOwqO1lmq8E0Mc6L5BJxLoHmbMTAOj9N++bAnXtEugAUftJPIphJ6WZ10q0JOcgzFwpDrPNvcVG0R/iXybmF1265uinXHYuhJRMzuzgjMjuK1wy7pBIWKwOaolAzGQYLYjINO/1e0dYudCG0sQ6f/c04oWZz3AYZpqd9IMQzN8YVeFk7MH3FLfE4fW8gDMsqcJFSY1cn8TTVKjEMlp0HKobcjNVpM/3lIMV9Nc0PvQUTTC0OV08M5/cqZVQp8xPabwDuHjE9qyMvKKYizBaFv1RJ2ram5zMsvihw6FJZW4df/PMB3PfqW85c39SMI3baFt84eD9ccd/Dbubm6rp6lBYUOCHlP//vfLz+8Wz84cHHcOVZJ7pl6Lc985Lba7NzURF2Hj0cYwf0dYLNlVU1TpBJoeTvzjgeo/v3xfGXX42fHX8ETtpjZzfApuDysF/+AXtuNQYXH30wrn74KVz7yNMY2a835q9YhVXmnpNI4KQ9d8b3j/wKupWVYs7S5fjh7Xfj1Rkzg1mh9o+zSFdV16BbSQmuOPN49O7S2S2ZFx2TtoQy7dltiB/i7bzZQ/t1+Ym6E2/2fkk0fNRvlGi4DfXDK2nPP/F+iPeXnUbUT5T1+clON5qfbH171/XRVjgSDdueHxL1R9qKJ6pvi2z3aBxRO5JtT7ybZ11+st2y9VG8X68n6/Pj44v6yzYTH58QbcEemxBCCCHEFgW7x61d5LUMhutLW6cawRLwBlP15t4QSyKdyUWmJR9IFQDNhU7FmvMRT+UgaSovnUShhTcXt4iaR+tQiBGZs+iU66+7vQDNZHrr1qOFEtRMk9k1mmOw+JwHFzVZ2hSrBuHSiJsftNQB6Wq7msrUmKo1VW/uTeY35eaOBjuC2l/GZ27I1CHWwrgpHExainGnMwc3e5JLwJvjuWhK2tVUylQ6kXTCwIzFs+HKckopIQ9m4bJyd0CLpeOkyGsU06aLm8PaYuW1/CFjtZ1pdvWTNsV5sCwJYlZmMO8Nrn4yVsKM+WvJsHwbpjJgHBbe4uF2AmkXd5AX3qeExZtkHlqsPtNVplivdBdfFPwA+KNFS/G3517BoZMm4q7vX4DvHHEg8pJJFOfn4ewD9sTxk3dCbjKBo3bZDpeceAT6dOnk9tisrqt3e2mesucumDx2pPlJ4mvm/xuH7IvDd9wWPzvhSDf7c5shg3DZycdgtzEjsbq2zu3DWd/E5yegpSWDldU1qKlvsKcng5qGBiyuqECqJY0rzjgeD/zoQkwcOgh3vfg6Xpkxy80K/d4t/8TjU6a6tO/5wTdw24VnY1VVDV784CNUWzxpizN7IC86Dv7Z9AIZr7wwpq17m23nzVF7r/fx+CuJxt1eXNl4v1F36tuKl3i3qH8P7bPdvNnbRePy+mgYXqN+1kU0XrKucHTzqi2y7aPmaBpRonn2tBc/8W7r8uPjas9v1JydL7pF3alvK+/ej7+uL00P/WW7ZYeN+uG1Lf/t+cn27+MmUXtPW3ZCRJFwUwghhBBbJOwmsyvNWXw8EN1ZEB4kYg6cW0VxRr2pWlMrE8DynARW5eSgMjcPVbk5qMqJmwKqLXy9qVQm18JS8GmeXT+dx/hY5950FJO1dt1DoVlzSwYNmTjq4jmojVmcySJU5hSiwuKvyEuiPDeO8iRQbnFXWP6qYwnUJyzupBnSlrt4DE2ZGBqTeaixcKuSuViVSGJ5PO7UqngSFYk8s8tHVTzP0shBi6UX8zNErSvImadNZl9rcS0zm2UW9WJzolrCMpsqt3g2WCUsXYaxfFeybpI5qLH0a9IxpM3dLcvn7FCr+HjaBj3NaauHmNVfjvm1fJr/CvPi4rCyrrL8lyeKUJEstqvVjZkrzG95osCZN1RVxguw2lQV6xl27ywfVVb+aqeSqIvlImVXpMKZohJsfmHJsWeMS8AXrFzllnJ/74iDcOVZJ7lT0HcaNdwJLpP2/E8aPhTH7DIJ3UpL7Lmn2J1vYAzbDR+C8YP6I2lh995qDPYaPwbbDRuM0/be1Qk8h/fpiRN33wkDe3C5On9aYDDfQHiCt9mG5262JZeVn7XPZBy47VbYZfRw/Oi4w9xp7Fyy/s7s+Xj63Q9xgLn9/MQjnfv+24zH/T/6Fvp07fzpqEWHI1vwki248XgBTlTgE8Xbb0j4aBxRv+3pSVv+s8mO16dJsu29W1tmj9d7t7auUf8e2ns/HvrLji9KdlxRP9FwXmX79fFH/WTj/RDvHrWLkh2+PX/Ep0d3Hy4a3ofLjjOKj399fkh2Wtlku/m4ibf3fvzVK++WTdQ9es32G43Du3k7IdpDe24KIYQQYgsk7FQjmFFJU7Dy2nTNFBrywJkkVtanMXXuYnxc3ogPajKYWZnCnIpmzC23a3kL5qyKYeaKFGYvq0NlfRx5OQmU5sURq09ZLytu8TBmzuH0S6kDheZmJBIxNLVk0JTMxZLqRny4ZBWmVTZg5uomzLZ0Zla24OPVGcyqasG86hQ+WV2HT1atRH19PTqVliGTSqExrwgfLq/CtGWVmFFeh2nlDZjbkIMZlkeqOasb8UlVo+VvJT4pr0ImWYjOuUnkWKGDXT+BdCzh5kTOrMzgtdkrMLs+38Iy7RbMrm7BzPJ6zGW+Khs/pWZZXmdWmqoIrjTPqmzGslQullk1WjSoz2EaMTQnctCUSSKVzqAllXH7ilLAGm9OO6HtR9X1eH9xOT6qSGF6eRof23Ue67yiHrMrai3eWqsbUy4vlk5F2lTKVPMGqTkWx5yKGqtb5rPZrmkrVzPmrarDvGUVaLB8lJYUIcfy6u4RifNAp08P0MT/Bg5yKaQsKcx3MzCfePcD3PjYs7jj2Zfd+8Wl5Zx5yf0vH37zPey7zVhMGDzAheOy9FdnzMLB22+DkX174Yl33sdbs+bhmJ0nYVDP7u4+c3YnT1SncPOg7bZCTjKJ2UuWueXv+249zs3GpL/ahgbc8uQL5q8X9powBq9Mn4n35y/ECZN3xuBePZywc2VVNW4yP1y6nojHce8rb+GUPXbBTqOHu0E6y5FMJPHs1GkufwdtP8Eto9ey9I5NtqAmKqTxbl5F3bLJdvf69vBxer9e793WFb6tMO3h/UTzFiVq3hA9WZ9bW3nLNnui/r05SjSubLf2zNnXKG3ZkbbykO03uw55zdZ7c5S27LLjIu2Fz8b7ac//xthF41iXOVo/nqh71K2tsgnRFtpzUwghhBBbHmH3x+2/yKupHFPutPDmRjPkoTGexIxVtbj94cfw9tJyzC/ugVQsBzlpc+asw0wCcSTQkkoh2dyAIV2LcfTOW2P/sV2RU92ATvnWeU9mkInlg8cPMY2EKXdYUHOtRZJElcXTkMzFSzOX4a5nX8OcTBGaeTq62/lxzf6SaK5BWW4a8dVLMXnEAJy8367omkmjMi+Bu1+ehWdeexvVyEVDTjFixZ1Rb3lsSpv/pnp0yrNcNlQhr6UJZ3xlPxw3vBilzAOJcw/OGFab9vYXPsL9r01FZW4pmnNy0dSSRtLyzyqBlTUbjjNizF+kK0k77iPKNAuSMZQU5qFX5xKMHNAbw3p3xdBOQFfzV2BBkg0pFHOsYvmca/V9+5TZeOLlt1GDAtQlitCSzEMimUTK6jaecWenm2fLjyXCuom18DT5VjHkeqEIN+6Wo7Neg4OdEi0tVi/NKI01Y49xQ3DyvqPQy/wWmcqxgsfsGRBfPHjKOGdFzlqyDG98PMftsfnOnHn43ekn4NS9dsE/XngN5/3lVlxx5gk4c9/JTmB41UNP4Pf3PYLrzj8DB2+/Nb5/6z9x3aPP4L4ffgt7jB/t/HB5+ZCvfReHTtoGV597Kgpyc/HUex/imN/8GZedcgzOPXAvl/7cZSuw2/cvxdG7bI9LTz4aV9z/CG55+kXc9I2vYu8JYxCPx/HO7HnOz2WnHoNJI4Zi/59djsN32BbXnHeqO/yI8CAh2g/r3dOd2N63a2cnCBUdl6gghvr2BDJRt3X58/h4m9IZVKcyWNFgX4lYBqlMzP1MlRtrQWFOAiW5MWt7OTt/TbscJZrOhuTB2/v0vT4aLkq2fdTcnp7Q3F5c2UTDR4nGtSnITidqbku/Lv9R2otnY9nYdLPJzgdpLx7vHoVuUfvsNKPh28P7WZffDYlHCKKvpxCfETa0LW6/tDXT64UQQnQ82IIHin9b2EM3QyD0LCgtQqeevVGeAlYVdMPygp5YVtgTS0wtKuyBBYXdsbisF1Z07YVpTS2Yumo1qixcoiQfyOFhQk6c6Qaf7HQFpjQoM2N6takWJ1icW5PGh5UtmJUuwcctZfg4HahZqRLMThVhcawMS5rzUZ/XCd0HjkBRnsWVGxy8U57TFQvTxZa/3liW3xuzWzqZ6owl+X2x1NQCdMGynB5YlClDqlNx6zlFLlM2IGY5Kb9syC3AikwulqIYK3IsfLzUwnW2OHticV6vT6lFvOb3snR6u6tTeb3N3AuzmvIxrTaB15Y24D/TFuG2F9/HdY+9jsc/rsX0OmC1pd2QSKKuOTiAiav5me4nzQWoKOiFlYw3pyfmx7tjUW5fS6vPWorpuPTzmLcNU/S/kMryu8jCL87thaVmvyK3u6VdgqXNOa1bENTZo8AZrV9GfL9lncq9C59VbT587FNmz3d7WM5bvhJH7bw9jthxW9Q2NLpT0y37KMjLdTM7P5i/0M3i5IFDfkakHyMHg2VTdg2tkGPPZDIRd6epv/7RHHe6+eCe3V2cz70/He/MmY+PFy/Fn/79hDs0yIXnXx9pNqH1uAF93VL0R99+D1fc9yhemvaxO9To69fdhpmLl7n4N2/Nic0N3xvCZ8E/D7x6e+L1vEbd1uUv1ZLBy8uacNX0epz9ciVOeL4Shz+xAsc/vQJHPbkCxz6xBMc8vhhHmTr0Pwtw7MMLcOqTS3DF28tx78xKzKxoaM0PicYdvUZZl591hfNku7UXT7Y5mk+SHc6H8f68vYf22XFsKD7uKIwr284TzUN7aa7L3seb7aetfESJuvmw7aWzPrLDtWWO5tOrbLx9NO+8ersoUXPUj4832514NyHWh4SbYi0orEtbZ5DKC+7Ep2G9sH4I6ypqFkII0UEIP3G8BFr7y+9eqJqagfwcYOiYscgp7YK6RBc0JbuhLtkd1bmm8rqhpqAbqnJKUFnaHctzC/He4qVY2BTs09kYznh0B7Cblp0u6pExh0wzYlwHn5ePZfb5mL6yDlWFPVBb0gcNJb3QaKqpmKonmou6ozm/E6osP5279cTggT1cfPkWjtHVxgrRkFOGxvyulq/OqE92tni7IpXbDY2F3bE6UYomc2vK74KqdDBL1UlZeUhPjEcPBcLN+ngSjXklaC7ujnrz35DshOqcLqjJ72bmNpSVv9bca3OtbuxKRX1VruWjqDfqygaivssQq5tBmJvphHer4rj9hSm47405mF5p6eVaugV5VkXB3qa1mVyk8kvNrjNqLc/1VpYmi68pvzsaTNWFivoGS7+hoBPqC8o2WNUWWFkKLd92zxoKrHymqvOtviyeJku3KRnMpiO8Ncnw1PwvA+ynRAeK61XuCfusivCp2vR152Pn7MbXZszCt2/8O/b/6eX45b8eQN8uncFTz+N283YeNRw9O5e55eon/O4v+HjREifs5J6bqbR7A9CU4v3lFqucERzklqek7z9xPF6ePgunXXU97nnlTQzo1hVH7rydE0Ye+9urcdilf3DL1PNyc9GSYYz2rjenrH6tD90SxEXcHp/cdsLSKS7Ix7Xnne6WyF/170dx2h+ux7l/uQVVtfVur08WzJdNdEz43kTHTdn6qJl+2yLqz18tVrSkU3h9URXeWtGM2aubUd1s/jju4PPHMKZvTmdQ2xxsYTJlSRVu/rAcv3h9GX7/+iLU1ta2ppmdTxJNM6pvi/bioTlq5/3R7PUk251E9dlEw/PaVrhoPjwbYkezt2svD22lF2VdeVgX7YVbV3zrs6M+28+GxEMz043aU9+WP28XrYu2/Hqy422rfNG4PN69vXiFaAvtuSlaSVnnq6GhAY2NjWhubnZLatjYeCUCWD9NTU1YuHAhpk+f7oSay5cvR1lZmerqvwDrm/X+7NNP48UXX8TMj2eisrICPXv2RDL5+ZcP8h1gJzA/nzOuPhvV1dVO6J2Tw0Wumw/WxYoVK1BYWPiZn7uVK1eifNUqVFVVraVqamoQTySQa4O3TQ3jZ943R/0sW7oU70+dirfffAtTpkxxz8rCTxaisakRnTt3dgdPfF54bxcvXoyq1as/VW+fR7E+NlmdWGdw+fIVyM3L3SRl/lIS9pfdKeGhkQuV3SLwlsCUSsZRba9WXUE+3p1XjsW1nZBJFyCZTiLekosW2PsRt3tm38t0ugnF8QxK6lZj6979MKIsgQIe2sN3M3w/nXDTyXya7EFqQCaZg7pYDj4oB/79+nRU5JSh2h20Y54ocLEBLQ8NSprfklg9iupXYtdhPbDvyG7oYd/pskw9mhO5eGdJIz6xb1LG9M2W7xYKXdzS1hbELWxRzPKWaUBhphG7jO6LCSVAfixt2eJOmzxbPYk6y92bS2owbVkd6vK7oTGRb6Ht2bE8cnlj3PlvR7kaDPRcfM/iphozaIrloilRiExuEZBbYOXNQ119HaoqViLP6qp/r84oy2F5G1CdyMO7i1bbu7UMsWQu6pvTFqQQaXeoj5XDxR3G79Jgek2hat4ghbjVJ/dAddJmKmuHrMYK0nXIqVuBUV1zsNfw7uhiKZZlKqxINeaf34KOPReAQjb/jahPN2Nu9SrMqlqJuVXlWFBT+Sm1uLYcLU2zkGj+CE2NczdCzbe+ZLm9DjmmCiy1IM01100DB7s8/fyg7SY4ISd/JJg8ZiR+e/rxTlBIdwoTj9x5e3eQ0ITB/bGruXcrK0Hvzp2w+7jR6FxchIK8PPTv1gV7bTUWnYoK3bvKetpn63Fuz81+Xbtg9/GjMaB7VwszCr27dHbL4Sk4vea80zCqf29MGj7ELSkvsfT6deuKyeavs8XFeBLxBHp0LsOeFkcfS7eTpXnsrpMwacQw9O3WGcfssgMuP+M4PPTmO8ixdppL5ZlvP8NUdCz43EX7Ytl6b47aE5q9AMf7iyo+DwOKk9ijexxLaxoxr6bFPhGB/0DAubaeQnYfX0u6BT3jjdirb4HrK5K20ogqT1Tv8XbZ/qh8+b3ybp5s+2h9teUvqtrCh4/G016cUXwYr49eo0T9ebLD+vSy4/N49/Xh/Xj/XkXtomlE4832F7VvL0yUaBgS9etVNB4qr/fXbOXto/FE4/B4fXvxR/XExydEe2jPTeGgsI4CGQp1eFABBZslJSUoLS11Qh6aBc9/aEZdXR2mTp3qBGsURLDuBg0ahNGjR2Ps2LFOGKSGd/Pw1JNP4d577sGSxYtDmzUUFBRgp513xtnnnIN8Gxx8FnhPr/nTn50Ae59998X537ggdNlwrr3mGjz+2ONO0HrhRd/GrrvtFrpsWpYsXoIfXnwxKsrLMWz4cPzs55e4d3ZD4bP8859dgg/efz+0aZsuXbpg6222weFHHoEBAwaEtp8NCjRvvP4Gq5/HnMDtnPPOdfX8eeAn7MMPP8Rzzz6Ld6a8g1UrV4Yun4Zpjhw1CjvutCP22ntvFBcXhy4bzqxZs/CrX16Kcqv3zcEpp52Ko44+OjR9NthGXfLTn+Hjjz5ybfgPf/xjjBo9KnQVrbD7w//xmJu1yM5QkkI0CtOaU/yPlsJ8LDUjT0L/x2vzccMblahOdEI6kedO/UbCOuyxFiRLcpGqWIJ4Thr9Vn+Cr24/GmdvNxA9EuyUWwT2DU2Fn4WkGZGpB1J1qI8XYFlOIe6b3YQrHnoFLb1HoNy+wdwTMhPjnptxJDJp5KUb0C1ThW4NK3DWXtvgiDE9UVxVjpJEMxbk9MS1byzGvW9MR3VBZ1Qni9GULEEz157z291UhZKkxVRXjS7NVfj+sbvj2L5AJyt1zM0vbUEDirDCSv+nVxfin2/Nx9KCvkglrB2NMQ6rmRT9UYDpv23uvHOXt1yrP76HFBKnTKUtTEssx+wKKFXj6DoIZn6Rbkbv0lxUznkPo7tZG7Dv9jhgcGf0yDRibiwPv39qNp599yPUF3XHSguf06kn6uqbWYlBeLs3TsssuCmwXNJugx1n468eb4ra8oaEKsiU5a8JZS116NxYjgNG9MB39h2N7hZvWboKaLRyF/Qyrx1z301XK3Zvqpsb8fHq5Xhl6TxMr1iG1U31gcAz9BOFdolYGod2fgNbF801dxtgBk4biD1r9lwX5I9DWad9UVi0jbW9paHbpoPlYl+rrfyTbPdWe1PR8mSbPdFwjCswrPHp7P01klZ2XNF43pw5B3948HF3CjtncDLcW7Pm4qt/vgln7LMbfnHiUSjMUx+yo9L6nIS4ZyJi1545235dsO/22IJa3DazDh9XBSvH3OxNJ9hkHthOWnvMdpdXU5PK0rhyj37o1rVr4P9zsjH5zeazlJnQP8kOu754fDgSDUOi4dqzyw6TTdR9XfFH8X6zw2SHJ95ftp54/yTqx5MdLupG1mfn9dF4omT7Jdl+okT9Z5Pt1lZ83o93E6ItJLESTuBAgebq1avdgJ2CHZo5G7GystJ9SEXQwFLNmDEDjz32mKuf2bNnY948GyxMn+4ELEuXLl2rIRabBs6Uu+G663HNn//cpmCT8Jl95umnce7ZZ2O+3ZONhWncaGlw5ibvIYVlG3sva2tq8MTjTzg9Z0JfecXv3Xu1qWG+/nrjjU6wSWbNnIm33njT6TcUztj88IMPQlP7sE1gvX7rgm/ggfvvd+3FZ2XVylV49JFHXBxsVx568N+hy2dj7ty5+MXPLsFPfvgjPPXEk+sUbBLe42n2nt7815tw9llfdXnhjxMbwzNPPb3ZBJvkH3+/0+Xz8zDl7bedYJNwRuhd//qX04ss2EGOB4IbzpelirNbREFWTh7iPFHc3rV+ZjWwoRHHj+qDYcU1SCZWoaXEBpU89ia3GWXNFYhX2bNXUoaWom5Y0akvHvlwFqrs0cpQuJdqdgIOClAbeGXPK2apZfKQiBc6keE7MxYiVdIDy2pTcCuh08H3hgK8dNzsYo0oTNejZzKDif17gounC0s6A8kilORa0plGrE4UYHVeMeoScbdHWyzdgqSlnUi0oNbiWW15QyIPOY0UZxoZK2fa8pFOWNmTTliZjOdy/qVlz9woPEw1IpfL56nnYJmnv1MZRayf+hoU11WiqHYVSlO1yEk32PPb6KJOpuosfLXVZQNiuSyU5cdyvqzS4uoxGrMTXfHIB/NQYS6xVMLVQ6agG5ryO6EmtxjNeQWo40xmpscZ5AnT895Q6JosNM/8EavErsWW1SIkWgpMWZ225CCRyUFOPN/KVGD3y9xjpuLmt6XYVJkLg5jFYXWGZD7qkrmoMVUVywff7loL35zhsUecw8ma6XjwmeMsw1mrV+COj9/C1e+/iFeXzkVlY517tvj48+nn8x9VZI059OE8b6Ay/y0tDaite9v6RH+wb83t1t4vNXvmaNPhBrp2ZVm8iuIHwlE3d4348+HbJAxHxbjcgDpi58KFV58Wzdm0+jVW19Zh+sLFOPcvt+Lsa27G2VffjDP/eCN2HT0Cp+y5qwSbXxL8PfT3vS1anxnDX2kXVVG8mRMoDhrSCb+d1Bl7ds24Q4SiMzbXvlq8XmURTaMtfVRF7T3tubWnJ9RH6yTqz+PD1DenMHXBcixfHSynZ7i2wnqyzaQtP96uvbi8HyrvJ6pvCx/eX9vCxxmFcUbt2vJDM/1R1TU24715S7Cy2r6tbeDjay8O7xb1468e+vN4fdQu27830080DY/X89pePFE9yXbz5mh4Idoj6KGKLRY2FBTCUDDEQTBnNrER8UvSKQDZ2MH/lxnWEYWbfoYrhRCsp1WrVjlVUVHhhDZqgDcdrMu777objzz88AbVKwXy3//e/7n7sTFQ4BYV3PE+bqyQic9HNI+M76UXXghNmw4KJd9+663QFFBb13Znpz0q7VndmOeUfm+9+Rbcftttoc3G09S8dlvC9+izwPvy7wcfxLe/+S2888477ZbDd4jagrMbr7/2Onzj/POxbNmy0Hb9dOrcKdRtHjhT9vMsI2ddcHZzlHetjiorKkOTaI+1nhY+O6Y4aIyZKkgm0K0kB6P7dkVeqhbxFnuWk3E0WDsRSyThTjdOcYYhhZgxVDa24KNlNWhwFinXFjB+drpcOi7+BOWKWFkDLLP7w3CUtrQ4AWvYPXN7c6aRb/4aqsoxfsQQy0cgiE3xfQqfFctpeOo7dS4F95cmEvwNTIFrlE/bRKFck2NlCmTjcS7HN0N9NXrnZjCmSwHGlCQwvjSJYclGDI7Vo2+mFkXVK5BreU8mLe4W+yY2NQSRcJl+Th4a0hk0Ioklq6owf1UaGYuXosriVDUKGivQuaUaxahDaWo1kukqFDaWo7Ndu9GuqQLFzZUWf73ljaJYlsoGVkzKzRq1OjHF5ZhuZmmqAcUt9ShL16JLphpdUuUoS1WgKFWJfIu/OFWFzs3VKG22fKfrwcXUeRZXggW3e9wRYTtANaNyGW6a8TpeWzYPjdziIMTVmP3hbpFB7a1R/OvCuyuXt/K+bYRqhftNNmD16ietL3mHtds8ZmvTwieXS3a9yn6SXX82VN4c/S748G3hw67lP7Tz9l55N6+P4v0TLne/7uun45uH7IthvXpgVL8+7gT2351xPCYM6t9meNGxiD4Pnuiz0Zbem6N9Geqz3T0JMw7rWojf7d4HJwwpQEnSLBnW3j/3vlob7ePiN6wgzm09Pp2+T8MTtW+P7LzQ7P1nu3loH/Xniabv/dQ2NuGOF97DQb/+G3b76V/xh4dedP1x7+79+7iy4/BXKrp55fF678f7I9lX7+712bQXr2ddYduyixKNu7ohqJN9L7sdu19yC6558Dk3dmccXkVhWNrx6lXU7PH6tuLJNnu/0TDrIjuubNrLB6E5W3nWl64QHbPXJjYZbCQ46OJszby8vLUaEMJfCDVzM4ACFS/QpGDEN7C80o5CNQqC1fBuWubOmYN/3nlnaFrDiJEjce7Xv46jjznmU8uxOfvy9ls/uxBuU3LLzbeg7jMK8drjgfvuD3X/fR68/wHMmzs3NP1v+O2vf+NmX7ZFv379cNF3v4Or//IX3HXvPfjXPXfj93+4EkcceWSbe7IuW7oM5519Dj7++OPQZt3weTvoK18JTZuei7773VD32WA55s5Z+/6wjf/HPz79Dol143/k43eR+qIEsMPIwehsA8VkcyNieQVuLmJLPBc2dLCPBIX3FCBlUNMSw7uLKlDLz4HFEbMBJ8WQfALdnp781saTblH17MU1WFJeCe4maSNQZCigc2KX4FuSzKSRsPQK4hlsO34kuJkCXTKhsCoqTtpsWHlilvtYcwqFLSn0yo/jK9sPwjePGo3vHTMRPz5he3z/yB1w3j7b44AhPdCnucryXI8El7QzhxaG9cCl6xQGZzgzNZ6DFZXVmPvJYifk5YlCxfXL0al+BUqrF6OsYgHKVs1Dr9ql6Fq5AEXLZ6No1VwUVy1Ep8aVyDX7RIY1yBposSyGAl6rv+aWDJr5PU41ItlQheLGCuRaHIWV81Gyeg5KK+dY/HNRVj7P1AKUVCxC0eplyK9Z5bblTFiUzQ01/GNxr90v6gjwuS1vqMW1H76EBTXlSEWEjpu/NEwhSMUNTFsaUV31vPWRHnF2HbE+NyXbDx+CCw/dH78+7VhcdsrROOeAPTGiby/1Hb8keGEMlb+n1PtrVEXZkPvvv0eE11zr05w/oRsu3roUvfNCgaaPm1f+QM93n+YwTPTqoTmqsu2yzdkqG2+XffVlbK+sTak0fnHP87jwtkfx1uzFbuuM6ppaN8byrCs94uso2197dh7qs/Plw2T7i159ej5s1H/06vXEm6Nhvbu/erv6pmb85v4X8e1bH8V785aiOd2Cyto616+ju1cer4/aZePD+DSiypNtzqatMCTbPtvcHhvih2yIH7FlI+HmFg4bCQ7auMk0G8ro3pq+0aPQc0uH9cD68HXC2VUUCFNYwo8u661Tp05u30fWo9h0PPyf/4S6gKKiIvzu91fg8it+hwMOPAAnn3oKbrr1Fid0irJq1bqXKP+34K+rDz30UGj6/HD7Ax6Us6kZN34c7v/3g2upO//1T1zyi5+vdcgNn//LfnmpK9d/G75bv7jkErzx+uuhTQDfy6+dcw5u+9sduPrav2Dy7rujX/9+Lt9sv4YOG4bTzjjdCTqv/ss12GbixDBkAOP92Y9/skECTr7rZ597Dh546N+fqq8NVfc9+ADGjhsXxhjAMnzzwgsxctTI0Oaz8dILL4a6tXl3yjuhTqwPPuN8JnhPeL9pdoMra9q36p2HYZ0KkKyvQa5bJp2DunTC/FuHm8u20/VOQNmUV4ypq5qxnLI3ew4ZD/fzzOGi70zKbUXZbOHLLc735y/C6mYuP7fvb8J8cek1pyGyD295yLV4Yw01GDu4P4Z1DwWkNsDJS1Ii+N/p6CesnHnJQsSb0shtakBedTmGFAATrXuwjV23zgV2LgMOHwCcvt0AnLD9SORnmhBLp1gdlumExRF+Q50QN4l4Tj6aW2JYUVnjTkovMutdBnfBKXtsjbP22AZf3W08ztphFM7bdRy+vut4fHWXsThr8lY4c89tcNSk4RjRKWF1wR8U01ZdNtBjlTkVRyI3377PCRQnYxhQmouDth2Bk3cbh6/tPR7nOjUB5+29Nc7faxt8fa9tcfae2+O0ydthr9GD0d0quCCWQm6O1W2eGYIxa4ciZc/vFVOfxaoGLkE3C/fnv/W0ePyAn4PWFMpX/QvpFGeQB3ZbKpxBl0wkUJCbi/zcHDfrO6gn0dGJ3sdsPb8jvEaVh25UHu/X66NEw/JakJPAoSO64Zq9+mFEiTWi9M/43Fhk7XjpPxp39NqWynZbl5n4tNry42lLz3BUFTX1uOe1D9HYHAgzGV1Dc6o1Xk92GaJxEm/XniLtxeHts9092W7UR6/E+8nGh/OKeL/Rq4f6pfZ9fGLqbDTaN9/bVTU0rzVzk2Sn593acvf27eWnPbso2W7rUt6fJ1sf9UdS1t9qaEq57XWId8v2J0Rb6LT0LRzfSLCBo+IyUX8gDgdz3bp1c7PitvTTdn2DysOVOJOVe/11797dnVRNoSaFnWPGjHGzxqiPConFZ4czYf/4h6vW+tX26xdcgG232y40BfiDYjijkKdYk+NPPAGDhwxx+g2BwgzOSoxuw3Ds8cdt1L2sqa7+lDCWfLJgAQ448MBNchL2H//wByxftjw0rWHitttixMgRoWn9rLRn9+mnngpNQI+ePbH3Pnu3PutUzG+v3r0xbtx4PP/cc66OSKPV0YEHHbjRJ8rz0LJH/vNwaIL7UeXQww8LTevn73/7G555+pnQFDBu/Hj89vLfYqsJE9abH97L0rIyTN59MgYMHOCEpL5M7Chyqf9+B+y/wfcpWlcbo+6+6y48m1WOHXfeCSeedNLnajvYNv3pqj+6H16y4WzzrbfeGt2s3RIbB+8Zv48cW/D+LK9N4/2FK9zekKl03Mk0OWMzJ8f8ZBoQN7+5yXxrS5KY0LsLhtmA06KAWzTulplnkIolUG9xzagA7nv1fSxuyUNNXjHSyQK4zSedRNAGHi2NKE7Xo2usEUfsuDUmdM1BseUjj0u+uTbREm9I5OLtBRV4dWktmnK5h6c9Z+AJ51wOa9/2WLMT+nExe6emKuw+oh9GdoZbfu3ywwFwPBecX/7Golq8t6gcdXllllt7Fu39SFpeeLhSzNLJNNWjUzKNnJpl2H3kIIzpnEQ3a58L6muQrKtBYSIPpXlxFHcuwVMzK7DaKq0lnkEymesOfk9kLA7O3OQ81UQaxc1VGN65CDsP6WFlsnaoJIERgwZgbN9OGNOvDBP6FlsdFmCbfkXYemAZxvcrxvA+BdZeFWL6rEVY0JCDVJziXgvsKtnybHXL445izU0oTDdgYDFw0t79Mbl/EbbtXYQJfYoxzq7jexdiK4vbXfuWYNzAbhjSrRQ8TzjOGZ+Wb1dtVjcWKXUdAg4Hn/zkIzy7eJYTpHnWDG3XDUNwdvHIgkXolRMIIyPRfDbsvmQy3P+1BAWF/oed/36dsg7aStUP/Pmub2raipt6v1x9c6QZxadPNndaIqhjX8+se+qjV5J9H7x5Q/xE3X28pGthjvs+zChvxNK6ZnoMBJx2HWUfjT0GdXETMLLjIdG0aJ+ydntRVQPK8tf0hegnGtabvZ6zLN9fsAzXPfkWnn5/Nvp3KUFpYQFen7UQtz73Dv7+0vvmbn3XTAu6lhQhJ9y7mQTxAPe/MR0PvjXDvrVrysh/o/v1QM8upa1haO+h3wWrVuP5afNwn4V/4K2P8NL0eViwcjWa0xmUFOTa93jNGNaH5fL3d+cuxdMfzMG785diTJ+umL5oJa594k1nt82gXijIzcE0+9Yz/3978V30te9aj7IizFpajgcsrduefw9PfDAXFbUN6FlWjKJ8fivWpOHyHyr+ALq4ssal+c48qiWYsWgVFldUubortrDRHzpYr7R/YfoCq5OPUNOwZmVg2uzH9u+Jvl3LWsNkq/aIulHvnwPOmv1oSTme/XAe/m334JF3ZuJFq9NPVlW7vZuL8/PWqkfiw/PHtPesDp+fPh+PvzsT4/p3x8LyGtzy7Nt48M0ZGNuvO0oK81vTrmloxkxL643Zi1xd08/fXnwft1k93/7CVFz/1Fu4+rE3cP+b07Gd3YcenUrWymu0DEJkI+GmcIM1NhQUEPlZmhzcU7DJDyHt1JAEjSkFIb1793anLPNAIZ6OToHKLrvsgp49e2LYsGGuHlVfmwbu+cpDbDx8Vi/89oVItiF84ixankw+dvw4HHPcsU7YtTFsTuEmhU1p6zjw1PHPA4Xqd/7t760f+CibQrjJE8TbonuP7nj77bdbD+xhh3mbbSeiV69ezryhfB7h5ozp053gLso+++6D7198sQ2WKY7YcPh+8uR3nq7PE/L9Pee2E++/NxV77bP35xIyrgvuf/nnP/4pNAUMHDQQl1522edO8+mnnsZLVp72mD17Dvbbfz+1T+vB148XfNNMxZmHsE55QzIfb85egJqcMjRmrC1K5CGBZuTlZtDUXA0b6iGZW4LVdXFs1aMIY7vaN8Fsk1yyTmEihYWxHFRbfO+tbMH9r01FfWkPM9vAKGnf4FQL4q6NS1t6q9Ep04iBhTEcs8sQ9EgCxc0pcEG8kz02N6MxJw9vbWbhZrrF+gk8Ib6hBl3y0sitW4G9xg7EqM55KGuutHSakIylncpjnyI/iUfm1GFZfSNSsRb7LuYg3ci4CgLhZpzC4nqUpWowonMhdh7aA0UtaZQmGt1+lzwMqTCeQGfTF9s4vZhL1i1/CWv6KL9kC/jKO9MxN1WM5jjrig4MaIOvUOVk0ihK16Fvoh6HbNMPbK3KrHbKrHaKTDE+qiJTBVad+VYV3HqAklzut5mwgRwHbQkrt0VoqmOwurEed815F+WNdketWj79tVg3LOkmF26G2JOGsjJ+ZzZP+7ouovUQLQ6/p3RzdlbQTX2nfdz/q3a3orYOK6uqUVPfgLycpJs1KjYP2cKX7Hte2WTtilklrE2l36g79d4uO1zUzRP156/divKwY68iLFhdj0VVjW6FAPfgHG6N3B6DA+Fmdhq8RvMdqDjeWFiBOatqMbSrtZah37byRz3tOdPuNw+8iOueeBNT5i5Gn5I8vDRzMS65+1k89u4sTF2wFC9/tACPT52NpRW1mDCoF0oKgjEn4/h4STkuvvMpN1PR5ceSsJSwqqbBCc34HdpuSO/W9OmHuf7nyx/gp/96Brc89w6e+WAu3p6zGK/NXIgnLZ3H3puF6QtXoG+XUvTpvLaA7N9vf4Tz/vofJ1B9e9ZCdLWs/OKBV/DAmzPQVFeLg7YajFIb651z40O47YX3MO2T5W7v0o+WVVqZnsc/X/nA+gGLMMXSe8rSmrlkJbYf1hdloRDPp8Vro31Tbn52Cn557wuWzylOCPsfS58CxIenfITH35uNheVVGNe/pxNy+jwuWFWFr133IBZXWL8ijIvXyvomvPjRJyjJz8M2g3s7v9l4/57sPPk0SGVdo7t3VP98+X0n4Hzd6vCVj1mPs9zM0Q+s/EN7dnHCXY+Pf9richx35T9wz2vT8LSF7Z0fw1VPvI07XpiKqqrVOHCrQejeuZMTyr5q8f7cnolrnnjD6vB9PPrOLGf34cLlmLO8AvNWVGDp6hqXp0Xl1ThodC8M6bv2WCNaLiGy+e/3LsQXEs7WpMCuc+fObkYiFc0UPmyuQX5HhPVEIdpOO+2EY489Fttssw1OPfVUjBw5EltttZVzU6O76Wiorw91Aaz/vHXMzuOzyvvQp0+f0OaLA09f/zz711LQcsXlv1trFut/k65deXLwGpYuWRLqNj+cVXntNX8JTQGcvXvBN7+5Qe9b2sLzRPkbb7gB373oIpx28in41je+iXvuvgvHHbe2AHum+fsoPGl8U7PE6uw3v/p1aAooKS3Fj37yk03Sbjz7zNqzQUePHo1YpGycQcxDr8T64f3gD1V8NqjnNcdUl2QMo3oWYsLA7kjUr7KHqx6JZI4NwRJosM54kuF48naqBaszOXjvk2VYbbe2ycIGS9cpTIyhoSWG1aZ7YepHiHXqiXrkunCgoN28JRJxZJqb0CkvB8nGWozu0wM9bPDlhHEcHfO+mr94bp4b4G0qWObg8AaaXEZc20NhazrdjHh+DmpTzWixtrjFBlb8WaCRebFvHwM1WbnrLBh3qlxdU21tNn8cTbhlZgkXB0WvRnUV8vNy0dzEH34sPmsaeWhTMpFEoZW9U04SZeaxwOIqiLUgN9aEXBukc3dl/pRRbEnmcMqs1Snjs3GvZdfM3F/OZZ71bRdzT6QaUWbarpbbkpZ6FGYaUYQ0iizuIvNDxXotSdg3xuzycpOW13ykY3lW7iKrBZfjDsPc6lVYXldtuf7i5TvVvNQG1XwH/rvw4K/ZS5bh48VLMWfpcidssFvtWFKxGjc89iwef+cD1Dc2rTXo/7zU2/t8x7Mv418vve72yWuPTZmmh+8t4/3r48/h+N9dg+MuvwbvzF3g3DZ9aoL477i/n/5K+3JrLC9+rxHHvtyAf85rwrKGFqTMmV6i/rKfBR9n9rUtOBN4QKd8/GzX/hjbvbB15qZzYzttRMNH46Ri2lSmw/CuRTj33rcxZf6K1ufF+/d5jOa7MZXG3BWrnV/qf/uf13Hpvc9h4SoetGl+GKtdV1TV4a/PvIWbnn67NWw63YJv3foIpi1a0Wrn2y/uF7ywvBqPvTEVq63/0poHU/96+QN8+7bH8OacRahtbA7y4/KUcTMRF1u4f736IQ757Z14ZMrM1vySKXOWYNnqWreH5RLL07f+8QKmzF3i/By59SB0LStBvfUd3zE7frubrC6vfXaqE8B+sHAZmvgtC/PCU8wffudj3Pb0W27Wq4fuFPr+9K5n8N2/PYE3Zi3Eyup655/psh3irM8Zi1fiz4++ju/d8TjKa+qD8ptaafmau6ISaX7XQmjvZqsuL8e/nnl1vX26aJnbgvk554Z/46pHXnMzUuv9OCUomsvnJ3YP77J6POu6BzFnWYWz92Xn9YUP57iZmn4LgYvvfxUvTJ9vdyGDfUb0Qp8undxteXHafJz8p7tx3xszMHd5pZvBST+MieGoXNnDxAeW5WNQ1+BMBWcfKiHWxZpRj9ji4YePsxC5pyEVZ2xGB/0igIM/NsCcwcmZm6WlpU4YTNToblq4hDgKDwpatHBhaOpY8MCpz3PSOIWJS8Il9/8Lsg9FolDuv8Ubr7+B+fPnhya42Qff/b/vhaZ1w9miP/nxT/Ddi76Dhx/6D2bNnIXVq1dj/rx5eP6553HTX//qBoEevts8sGhTC5EZ3+9+e7l7hj0UPH79/K+jR48eoc1nh8vOP44IZdl2X/S977qtMjwUEre3J6fYMDijsEc+MLpnKUrSq1Ecb0Q8Q0GJfStjOfYA8ftgg7g4JWV5mGsd/pnlLagz53obbNnIh1IHd4DO0npgSV0K1bE8NFlY9xjyE5KTg+aGesTTTchJNaJLbgwTBvcF37h8+nECUg5YbJAT406emx83R8aeKZ503hRPotbyuzwVA4eiq3M6YUVLPqoKuqK2qCsWpPPw8pxq1Da3uIFRMHQJBiUcfLfwVPm8HKSbbBBnZezRuQQFnHzpBuKcVWbpuBql2fxmKELlgCvl7J0Py04s400Wr723cTcAZBg6WjoxxhA3V86atSRh9Wl1F6OQmX6dMNQcvIoQxGRxWPiOxpK6KtSnwwHqFw7W+aZtW9cH2/fpnyx2wr2dvnMJjrfr/OUrLR8ZJ1w4+jd/xkU334lTrrwOj02ZGjwOfIY+Bz78/93yD3z92lvxtT/fhGsfedreh7RbakroxwsgN0ff0ZXD1NzlK/DGx3Pw+sw5qKwJBayfs3yifaICGH9tSGdw3cxGvFfZgk/qMvjdjGac9nItfvZeHf6zqAnLG1panwsfJvsZpNkr+omao3akb0keLpvcH9v2Lgnv9drPmPcXJWpHv8V5STRaf+WK5z/Cwopa595WOEJ7/oBVU88tcegPqGrk3tIZ9CzOxcjuxchJ+PwFy60ffWOqWy1D+J3oZ9+BvqXB5AV6C1QGufbdGdmtCHsP74W83GDZN+1f/XghLrrjMbe8nA86f+AaZekcP3EQDp8wOFxCbXmxf1UNjfjlPc+4fjjLxk8A30XnbnHR3GR5KMxN4NSJ/XD4juPcOLi8ut4JSV2+7T9n8tvF/dDJJfKsUcZPUnaPn5o6CxXVNc5MGO7hKR/jby9OtXc98MeV9dv164wzdhyGr+42xs0o9bFwNikFiBQyMmz/bqXYbnAf9xWLkmOFHdWzDIduNbDdbZT8/eaVivFRRe3tL658+BU3M7PV3f7lJ+P2DOXbNZKuuXGJ/hl/eQCLVlQ4v4F1BnVNze7b7uPmj5ycabvv0O44afdtUFJSbH6acPOzb2NFFYW3zhsGdy7AKdsNwZm7jsaQnl1a80lK85P46QET0N/6sD5e7ybEupDkSrQSbfCiSnyaaN1QiKC62jxwJvGgwYNDU8Df7vhbqOt4PPXEk6iva3/2RntwAPSLS37urv8L+Mvw9OnTQ1Pw/A8fPjw0bX6ee3btGYnnnHeeE3CuDwoxL/zmNzHtww9Dmw1jtXWAZ82aFZo2DVdecQXmzJ4dmgJOOfVUtzR+U3DTjTeuJZBl/fD9mTRpUmgTcMftt6+19YLYCNivjiVQYk39xME90aegGQWpKsTSDdbppiCNp6YnTR94R04SCyqrMGNVtZvhmObMTM6EtK4X3+S5K4EFqxtQY+G4TD1jgx/XKUs1u4N4CsxQgJQN+ooxsk9BsHya95gzFpkIZ0Sa+m+0CpwsSoEgN/hv4AL74i6otPLw55ZPTC3LLcS8WBIvlWdw5xsf46YnXkVtKm7+KSDkHpjxoF4sjpb6OhTk5SLR0oxOhTkY2q8HuDixpZlCWw5euScnBZdGzEoXt/LGzI16WvGPi8sGr06FwlAnrOQ7ENwACjcp/A1r1fnhUn36D9fpW2Ssx0D7ZaGqqcHqPRyQC7u/wYC5pqHRzUrilTXD79jHi5bgzZlz3CNTVVePV2fMcrPIvKDps8K4G2zAf/9rU9CcSjtByjPvT3N6f1+YBvOyuLwSU+d9EgpbNi8UQIjNR1vvHO/zE4ua8NDiNJrCxjpj7ycFmo8sbMJl71bj7FeqcM2MOiyuC54PquwxBc1eZZujdp7hXQpx1T6DMKEr21Tar3GL+vNkx9Vkzy95dd5K/PWl6ZanT4fzZl45Y7HKCTfXxNG1MA+/OGR73Hruobj48F3D5fh0i2FJVQPKy8udv/zcJP5w+oG47KT9UZSXY+EZZxDvqB4l+P0Je+Brh+zlVhOSevtWcBl6dT2/rMHKisPH9MZVJ+yO3595KLYdPsD5Y1r8R2HkHoM6uzIQ9qWDQ4uCvPAvBYaHj+6Fbx+6uxOokYoankrOexHkhaI/Lre//KBxuPX0vXDRftsgGRkDzly+GgsWL3VhCWdY/vWZt7G6rtG55ycTOGv7wfjDSXviV6cejGN2meDaoiAfATUVq7Bk/lz3DHAfzwu/siNKrR5d+mEBhnUvxe9P3BOnHrj7evvCPozPYxQuA//nS++7e0c3tg9b9yrBL76yDW48Y1/8/ewDcfTEIchL2jczDMu9Qq969DU0u+91gBMAh3rCfUD3HtodPz5iF4weNsRNCuK9mrZwzUGvvYvzcNkhE/Gb0w/G5ad9BbedfwQGde/UmsfinATGDOy9Vvmy8y9EWwQ9PiHERtPWh0Jseg49bO09GV979VV3svWK5Z8+VOeLCLd38PBX6vvuuy80bTjTp03D0qVrOkykf//+oW7zQsHm977z3bUOqWFno7QkWCqyueHMgXciJ32zEztph7UFdu3BJeCrVq4KTWvoZ3XHZe2DBg1q9x3m4UKbigfsnr/6yquhKYB7pB5y6CGh6fPBZcRvvPFmaAo49fTT3DYZhxx2qNs70MP7+NGMGaFJbDxJtDRlMKJbPsYP6IzcpgrEmutsABFHSywfaeTZYMieKRu8xpFCRWMz3l9aDi7k4unoHAE0pTNuf8vZS1ZiZX3aLUlviecgbgOxJH/ASDcjPyeOREsTYk21GNG3Jyw55FHGx/XbTojH59ZSsMvmF4lYSjZ4idlzlpvIRSK3BFWpfDz06lz89p4P8P1bnseP/vYKfnD7y/jFXc/jrveXYWFOLzSwPnjYj72zHF+5WWpOMJtCbrwF8eZ69CgtQN+uJchvSSHpBmGB4JeL192CNQofOU0zVGlWrcsRoeAyaT7jzjlh9ULVWiMxqx9Ln4LjYN5neBK9XYN9OTlgM6MF5h6grkdsZlrxjeF8GPqmuSPB2UX+mbBSfWEIx9j/M3gfg9lTgeKgf2CPbthj3Cjk2OC7b9fO2GnUMCeA2RRCQJ6EfvTOk9yhKp2LirDv1uOQY20xvzlMe8bCJbj49ruw709/i4tuutMJQ70gYrPwv74BWwD+3hJeqZtb04K/zk2jOSLY9PeC+oZUC+ZXp3DTjFqc8dwK3D6rHotrU+BhOB4XVzTeDTT3LMrF9yYPQ/8iCuCcc6s/T9S/d+PfhZXBah0uv77znQVuj8eo0D8aD/Wcfckl2N5MtZN9I/fffjzGDx+Mk3adgJF9u7t8mKvzHxWQca/JHUYMcIf4BOED+/F9u2Db0cPc7D/PghWVeGvWQueP8R06qgd+fORkjBs9Cv94fQZ+/eDLLn7+eMVDkb62w2B8de/t0Lkzl0dn3LL5qrpGp3c/cBljepbi6wfsgMED+7t+JqHQz83WtO8t/dJ210FdcPwBe+DQyZPwnaP2dvt5ErrX2738YF6wwormDxetwKsf8+c/Z4PdB3fBeQfshAEDBuKOl6fh8CvvdnuMsgzd7V4xn1eeuCd2nLiVywPjGNG3G7oUFzq9e77s34juxRg3uJ8bX9C+LWjvw0TNUe5+fRpWVAezcsnEvmW49LBJOPMre2L37SbggJ22wR+/dgSO23m8c3dx2PX5aXMxb9nKVnNN/ZrtPHgd1KUQ5+0zEVuPHeP6oYRL1qvrwzo3tupdij0mbevGEtxybIw9G3uNGxLEaarR6rIpFSxz92GieiHaQ8JNIb7gbOkN+Y477YhevdfeTPq9997D2V/9Gr565pn46Y9/jL/fcYfbT/CLyG67Tw51AffefY87KGlDoUDg9lvXXs7Ow5JGjRkdmjYNXPZ+y003tyou1/7db39rdXwWlmUJVo88+qh17n26KZnyzjtr7VW62+TJrb/er4tXXnrZHUIUZbvtt8efrrkaV//lGvzkZz/FVX/+E6694XrsvvvuoY818CT1TcGcOXNw59/vdPfR06lTJ3z3e99rdznRxjJ71ix3mJWnxDqL++63n9MzrUmTdnB6z5NPPBnqxGeBe2FyFuUOYwaiW0EGybR17J1UzO5nLM9eWutapZoRTzciXlCAj5auwuIaC2fWGQ40kjmoqrdB79KVaIrnOeEbYkmK6BCzQVeODe6SNuBqaWpAvl1HDx6AYguWy2eIS9J9R9/SpBDrv/GFSNggPMmBqI3QUy1JpHJKMLe8CVOXNmBuUwneq4jj3YoEZjSWYH6sO5Ynu1nZcq28FCSy4EE+ecJ7vg1iuRw9BykM7NMdJXkxK6+946EQnv68iNLtjMjBJ08SiludUBAZ+mGFugXndg28tJgXCg58rcTczNaU5YFD6GZLMZjJyXR4v2ygaBcuNGyJpe1KX1yMzlmg5syx8ZrXtsOQm0haCVk+9/8LQzjG3mxQ8OKeiwjOrp0+FG1LCvJxzbmn4cqvnoirzznVCSD9apwobQ2qo3a8RtPiX+p/dOyh+OPXTsZVps7cZ7ITohL65VL5e195CzMXL3NLegnDRQVIUaLpeaJ2DLeu8q6PtsJ91ri2VHx9Re/JI0vSWNrg7a1BMTteW4WcNDsBWguW1LXginfK8Y2XVuL2mTVYWR8Id6LPI/VeebLNHtpt26sYR28zGAlrF7xd9L5Gw7ZeTU1bZn0Ky5O5oqaxGb95+kOsWB0IwqJhCPVcOcJTtaMM6FyI4uLgAJrigjwM7BZsNcU46dNK7syEceTnUPgf6N3V7MuKCpGT5IqIIF1el1TWuENnCJc/7z1mANIFpfjxv57BT+96FnXNabdMfXzPEvxov3H45qF7YOjQIS48YT65D6+HS8WP3noARgweaO9/8I7Sb4Ob3cl0AzMztFU/HrZb6MwUyPbqtEboyhmMH35i7zN/DDT32597x76XwTuZsO9gn66dMG1lHb55y6PuoKXaxpRbAr7n0O747eGT8L2j9sbY0aNa+4aMI9faDH43mbzDqozp+iX6Ll/tEHWjPmrms/nu3MWWt8CtwOr+mG2HYdI2W9k3Os/lmaqsKB8XHrQjOrWedp5x+6YuWLbKmemHP8x4PdlzWE9sO4r17YzOntsEcIZuK+bonw2StJtQaO4MQ8V6o4AzCtMI8iBE+0i4KT6Fb9A2B27mhsWdfSWbKs3seGhel/o8bMq4PNH4vEAkake1JUFB1mW/+jXKsvbfZD2sXLESU9+birvvuhsXfvNbuOnGv7q9B79InHDiiWvlnff0qSc3XLj01ptvfuqAm8OPPCLUbToocH3wgQda1UMP/hsvv/QymiIzNgn3lz3s8MND0+Ynuo8k4UzE9cE6vuXmm9d6V7hH7vcv/oE7JT0KT3z/9ne/gwMPOii0CVgwf8HnXr69atUq/PD7P1grHj7Pv778tyi0DvumgGW97trr1irryFGjWmcekN33WFt4+9JLL6Lc8iY+G1yinUQjxvbpjn5di5Ab90tNOSDhAmvzkE4hlmpEbkEB5i4vxyfLa4PZg+YvE0tgdW0LllfY4DGvwCK0QUos6QY/Tihqw77mpgYU2WCwT/euGNQ3XKztBHccHPO7QBFcIABcc+c3HwkbaOTYgI0rxDkmTCeK0JDTCXW53bGspRQrE91QUzIQ9Z2GoLmgDxrjZVbepA2gLLCbZRosHczNoRDX6svqple3Tpg4fgy6sNoabaAazqDhX5aQZeNitxRNbml6C1rMjy8v99wMurGcuWnxW90Gi/SpDBsEtVC4ydmbZuTMzbQpZicQalLZd9b9ZUpMkQJOCpCpzOzUf6OGNx1luflOiEYBwpra+nLD988Peim0qK7nVhFmZ2Y/CzO7JmjLMCP69nKCxwO33coJO7OhEMDFbYrLylfX1TthpE/PxWt678cZnVUM3ctKcOLuO+GYXSehW2lJaz6ZJ87ipACG94gnmOeGB1L6eKOwnfduLB+X0DNfZhH6CNJzYU1Fvwfrw8VDLBz1rDuerO7iCOPamPi2dPz945Wnoz+6OIVgEqbVo91HV592NQ1vrLN3bhRwu3rO4OPKJvzp3VU49clFeHVRdRg+IHovqPfpebLN/F4N6tHZ+h7rXt4bteOsx6mLy2mJFrd/bwbTl67Gk9M+aU0/+5ngTFPOdKQ146Livo3xUKCfb21/3y7Bih/6aX3uInA5s88HnV1dsSUL4yO88hAeHkZDPYVgv3tuBg7+7Z2444X3UNeUQp4V+rjxffGHY3fFmQfvhX591kyQYBimzZmELk77GBTnJjFxaP/wh/M1zztP9+bSckI7vrel9l3mMmsPy+UIq29eeX3rD/LPTZvnrkyHcd351lycecNDePCtGe4AJK7QOHeHQfjdiXvjyL13Qc8ePVr7bj4PbCOs9GF9BHFRUN3Wj+PRe+LKtg7YplTWNJi/IFyu1dnYQX1al4EzvI9jWO+u1pYVhfEHBwdW1QX7x9MqEAKvSXObgd3deRQ0MwyvxXk5GGLPoffz/pLVqKxc3erOLQ1edrNc6R5DWX7S1Q/xYaLlE6I9gqdGbPGwweCvbmyQ3a9voZ6N3+eFcTB+HuyRSqXcPng8VIPm2tpat0ySg/9NlRYbQQq4GCeXATN+pse0qGpqatyVeWEZmbeNaTC9fx+GcUTrbUPxcTDPDM98+vwx/xQ2sQwLFgRCFm6EHc3zlkTXbl1x3Y03YPCQNb+8ZsO6f+jf/8Z555zb5lLk/xXsKBz4lbUFZ3f981+tew2tC97nB+6/PzQFjB03FhMnTgxN/31WrFiBr1sdV1QEJyZubqKHKLHT16Vz59DUPnyX2L54GO4HP/rhOmdKnnb6aWvt7cP3ksLJzwrf2d9f/ru1DhBiPk4/43QnaN1UcLuCeXPnhqaAI486KtQFcAk+N8f3tNgA5Nlnng1NWzBsRr0KoZZfolDEtbayHlM6zzranF3Q1AxuDLGzdfr7ppagS8Leh5S905xNkSiwdzeJwph9Q62bVZ8swZsfLQLPNK1OdkKNjVbe/WQpFtRWo44zEt2WaE024G0EJ9c0JixUIo2y5locPGYYhluTV9bI58f85tszzEEqn2WzL7VPDsWpm5tYzL7jlqemXKudJGuoxb5HLdbu2jcsnkCDDVyqLe9pjvM48MtY/vK7WEAbzKYLLO/5KLP8lzWvQp+GhRjbshTHD+6C3bvDzYJtNHdwXy/7n7Ri8k20UFZEzrTMMWWV1JKDvHTCiZAp12zKTdm4tNGUfXu5BD2Wb/eJwinz4YSSjcjJ1Jmpyc/VtHIEijeaF6aQsL9x8xW3tCi2tgKYoykOMqna+eZ8UeldVIqCcAsElrJj5X7jYBGp2C945M13ccRlV2Hs1y/GqPO+j22//TP87M778MnK8Fvr6mMNFHDQ6sYnnsO3/3qn+b0fs5d+ersbCjTem/sJzrnmZkz41o8w5us/wNjzL8bXrr7J2Tdbv+zGx5/F92/9F35yxz2Y9snioN9rYR+b8j4u/OvfndvL0z92drc/8xK+c/OduOPZl5yAgN/5mYuX4uLb/mX+/onv3fIPLKmodGn7vh6/HS98+BFOvOJajL/ghxj19e9jq2/8EP93yz8xZ9kK1DU24Zf/eMCZf3P3Q5i/YlWbwqNs6IflW1ZZhUv/+QB2+b9fWtl+YPH/ALv94FL88d88vbnW1e+GxCfWwOq6bmYzlrlZm/ascYwTnbFJc2jv3FyYUG/uXA7N5eoXvrwSV01ZjiU1XCEQPOvrg368P6/fkHCeZdX1mL6sKjj8zaDgtSGVxv3vzXNLiwnji45FmF/CZGjN7R1KiwqcwJL+6N8f8uP9eOhO1fqjjHOzP+ZxeU2DE7ZG0+IMPwoVgzcYWLCy2s3kpCBweLci/OyArfDT4/fBjttNdAflRssfpMVnP8xDzNK1gJ2K1vyw4f2m+SOly2uQDt+VvLxcZ+cw60IzO/dMkMbSKo5rg35f785rlqxTcYl/Q1Papbdd3zJcd+yOuPCofTFiaLAvZdSvzwPtWYeWqyAv9o9tDseCHpd+iNdX1NZbvay2xyyIj/i4CePsUcbl7kF5uT3Cxytrg3Yx4p/wdHfOzvQfE86WXXNAVNCOEJoZVxfed8u3NxPO3D10+1EoCGdvLq5uxEnXP4ynP5iLR9+diVOuvhfvzgtOq2f8E/t1xsBw+y2fjo9LiHXBt0VswbQ2TPZRolCNgkd/9UJI72djYHxUHOBT0EBhHYV0FIzwoA6qDz74ADNmzHCKA3QKeyi8I58lTabFNJkWl4IyTp6wTEUzZ7+9/fbbbknzW2+9hblz52Lx4sXOP9Nl2HXBPFGxcaV/CtNYRywX4+d1QwWPPi7GsXz5clf2Dz/8EO+8847LG+vkySefxNSpU3HnnXfi4YcfxjPPPIP333/f5ZuCzg1J58sEBU9XXvUHXPqrX7nZdu3Bw2C+e9FF7nn4osB9Q6O/9PJZ+/eDD4am9nnzjTcw7cNpoSnglNNOC3X/O/gen3X6Gago3/wCzmgHjgO8RLh/z7pIZ3X8eBr5wIEDQ1Pb5NvzNWnHtZdvRwWTGwsP7pk2be17d+CBB2K/Aw4ITZsGniQfZdDgQRgzdkxoCqBQ98ijjw5NAS+/9FKo28JhM+pViNdGnbxqiKURT8YRswEKhy1b9e6Onok65DSvsgfUnhe2y7EcxHMLkGODJs4OSeUW44P5FGbagMOcKeScsWQFqm0w1MjRGJsGi5czB2OcvUjpXroBPQtzsFXPQnSxT1NRusncWpCKJ0BxnRteMqi5rf+N+PykWuydarFvLGdQ5lmGc+1dpOg21YR4uhnpFstRygrYVG2VVAPUcx0+M5e0dzYHBc2NSFavRG7VQhSsmo2DRvXGMRN6gmL+HC5py813QmU3e5J1aJeE1U9wVBAPJLI0ufzcPLG6zAfSCfPE5exuRidPjueyc4o+6YOxpUzX5PbhXKuz62aI2recWvePqQRizqBbHAo0vepgDC3phh4FxVYDQRmttxE4fMlgqfgtnbV4KY6//C847LKr8NAb72De8hVYWlGJd+fOw2V3/RsH/+JKPP/BDBuAry0g8dz5/Kv4038ex58eetzCrr1lzMqqavzg1n9hmwt/jJuffN7tk7mkosLSXIabnngeh/zySvzl4afxV9P//v5HcNNTz7tDitxsL0vrBUv36v88iT88+BimzJ7v0r/35Tdx1b+fwH2vvu0OOGJBFq4sxx8fesLieBR/eOAxJ2x0/UTLw5LySidY3fNHv8JdL72OOUuXW/lWY9qCRbjygUddHu58/hX88T9PWNhH8bfnXnbx8YCy9qAL4+cMzRsefxYTL/wJLvnn/Xjj49lYuKoCi61P+ur0WfjOTXdiv59e7urP5ceUWDesI44TFtal8dgSLisPBJatQkzWoavHoD5dnbrrGnfq7eF2Zi4Jv+nDCnzvxcV4bUkdnU0F4doS9ng3F2+E9uxJtt2cldWYuyr4gdgJY921BVMXrsR785e1xhNNn0I0Jxizf7TOTcTRqZg/bFnbahZOuRYpgILCbCgQ5dL01ln8Ft/sZeUor65bK60B3crQp0vpmvicgDKOvYZ2x++O2QWnH7g7+vXt65yWr65t3QvU48vLKBlHwjTBkvggnx7OkGzNp10olCzM5YFHgR0vJQVceRHoyeqGJje2I987dJfgMB5i7kw3bnHsP7IHLjtqVxyyx07o1q2bc65mOKvj7DyU5Oeii9Uj+waubu3fotX1qG1Ys6pqTX6CsPNXVuL7f38KJ/7pXjzy7szW2afReKnfZkjfVjsuAb/jxan4aPGaNpBuzNODb33k9gYNyKBzYS56lRWvFZ/DGTNuv2FnjKZn6pBtR+KISWNa6/TF6fNx6tX34cy/PIDnp813zw+deLr+uXttg86d1hwwJMSGIuHmFg4bDXYOeWgIB/IUwPBKASdnPfJKd/8hWB/0R/8U/jE8hSC8LlmyxB3e8cknnzjB1MKFC93MKgrqKMij4HH27NmYN2+eC7uxjRnzTEHjsmXLnFCQv9RxFiQH9fywEtqxnBQiUlFg+PLLL+P555934dZVTtpT8YPly0Wh5OOPP+4U42L+owKs9mA8LCOFL0z/2WefdcJexkcoxOOszW222caVZcSIEbjiiivw6KOP4k9/+pMTdlLQybJsafC54MxF7pN457/+iRtv+it+8MOLWzsHHs4qvOG660LT/x4udTn9zDNDU8Bjjzzq3q918a9//ivUBXDmKp+HzUFf6wh+/YILPqVOO/10bG3Pon+PPHxfLv3lL911c5ItFN6Q9Jba++w7l6S0LPj1fH0085fpCOua6bkuHn/sMTz80H9CU8DYceNw2plnhKZNA9uQe+66KzQFbLvtdqi2tiFbjbP3Jopve0UEa/755eETR+Xn8XlFu5Z0yjpOwa6NHC/069UZ/Xp2B5oakMcOPZ9PRmLvC2dC0HeioAirauoxe3Ezms3LogZg1qJlbrl02h9sY/4ooHODNKSRbKrD0L490c+idvs/mptT5tMScX/916rtr9amJZFDIaXllTN5muudALM0kUbnZBo9clLonmhAcawWBahFWawG3eI1yK36BCU1i9CpehG61C3D4IIUth/cHeccezAO3Hk4ulh08eY0SnPjyI3xCKG1B6Dis1GUk4vJfYYG/Sj3wARPzZeRuctW4Ds3/wMPvvG2Ky8H1cP69MQOI4Zi4pBB7iCfDxcsxK/vfgiLyyva/H4U5OZaDcXc+8uTjwkH2ctXV+EX/3wAf3n0aRd3nn0PhvXugV1Hj8AuY0ZgUM8eboblr+/5N+avWOlmQnFrieDQIBcNcnMD4QgFGn5Az6XvRXm5KHTpBjBssdlTFeXnBTPYzP+ileVuluetT78YlM/yMLRXD+w4cii2HTbYLXv/aOES/PTv99o3jzO+uT8flZXDZ6IN2A/lSe0UqF5w3e1W1tUuP2MH9MP+24x3anT/Pq7M78/7BCf9/jo89d6HLg9i3bCO2CY/tqgRdeyGcPzgnjuzNX2ggvHGWsLM0K1VsNnqL1BTltXhpy/MxxtLObsuSKctaO+VSyNU3n9b4aJ2FjWenrYA1Q1hf8hlI8j/6sY0/vbKh9b3CMZpPm7iZ+/5rxR/tytwsxzXzPAL3gHWD/egdFYO+qHKsed2aM8urXHQjsvh73/r4/B08wAus99hWCC8ZL7ov2dJHs7be2tMmjAe6UQO5iyvxO0vTsVev7gV1z/1pns/PIw3iku7jf5enptpGuSN/7h0uzQ/l1XiYLk6FeQFdRRaNqW4PD/I624jB2C/CcNdufmP/0tyEzhz8lYYM2IYaptb8P6C5fjJv55x+bzluXeDg5AMX2fc65LCXJcPRmBMXVKJh6bOdwJRnxdPjdl9/a8P486XprqZkN+65RG8OGN+6Lp22Y+YNBqdi9esWHr3k5U4+sq78K9Xp2FxRTVWVdfhHy9/gJ/f/Yxbik6YrUkDumJI726teWz94cgZY242azZMt1tJIf50+oE4c8+tUZKXdDM0Oeu81pSDUWRiKLJ2cMCA/i6MT4NE9UK0x9qjVbHFQSEbZw36GUoUClFRMEiBHwUa/le39cFGhx1HzoT0MzV5ShrT6NevH/Ly8jBp0iS3PHLbbbd1AikK8uhn+vTpLh+c6TRz5sxWwcT6GjK6U9hIYakXbFKI6mdqDRkyBEOHDsWYMWOc/X777efSo/CQYd599103g5R5ba+MLBOFCBQmMo8USD733HO44YYb3JWzQSkk8HW2LhgX64N+KaS86667nFCJQt0999wTO+ywg1PM5+jRo/HNb37TzTw97LDDnBCUeaVg89VXX8XHH3/s6mlLbOx5rygw7G73eceddsIfr/4zdt9zj9A14Llnn8PcOXNC0/+eybtPXktQx3futltuDU2fhjOMo/ln2Iu+851PCRk3FZ27dMF+++/3KXXEUUfikl/8HFdf+xd3wncUHmTzxGOPh6bNQ/Z+pU8+8URoahv6ufH6G0JTAA/V2RD4I0wUHsyzsbBd4QFQzIeHz+q3v3OROxFyUzLl7SmfEpDfe889OOWkkz+lvv+9/wt9BLDduO/ue0LTFgyb/WjTz+bUFGcIZisKGXPoN5MKNsZPNaHMxjXjhw5GfksTiuP0aN8u88Ol//U2yEkncm0AY9f8Eny4cDk4F+atWauxqKoBjfE8uAN32BWLcadN+9bafSlsqkX3ZAZjB/QGn0DXajADljEKVtkCcHjY9hdr88DPTNy+nXEuyWeW61ejJF2H0oZyFFZ+gtKK+ehcOQ9dV89Fj6oF6FU9H9vkV2NiQS126pLBgSO64YSdxuA0G3zuM6YTelocXI5eZtdEyvofnJnqKl98XliLO/UchO17DHD3zXdt/pvPy+aGgpS6hkbc8az1x96f7gQXFAr+4OhDcOMFZ+H6C87ADReciT+feyp2HTPCBuk1blmlO9ArC7aFrLPoTEcKJx58fQr+8cKrqLdwnNl13oF7B3GffyauO/8MXP/103H63rs591VV1g6HcbPOPYyTRs5q833M8w7ay8Vx7oF7OUEnww3v0wt/PvsUl+cbTfXp0snibcKtz7yE/7z1nhNmlVl/+YJD9nV+GP4GywMPKtp7whgrXy1qwn68K08kD23BvLDebnws2J6kxOL++kH7WNxn4Dor13VfPwPXnn86Tt1rF1evK1avxk//dp8TJm+Jfc4Nxd/jGmvz36+y1rol6KNTOOgFmVTeLqp3ioJN+nEEfp0K3RdUN+FbT83BQ7MqPnXYSnswT1T+vmXfv6iZ+mXVDXj0oyWWnuXdjTGCb4/Lr6ln51ZgwbLlzq+Pm6TMn3+FzLebSUnhO4mmT+9OTBeGi0Kh/D4Thju9d2+yd/vS+57HN295GBX2nJOCnBycu+92rUI/ssS+qWfd8Ty2vfh6bG9q90tuxgU3PYS5Kyrwq3ufx9NTprXm2efFXymI9YcWRSngHtH0z3th8PCfQntnfc5p6w/JcasujOJcLq0P4uaPGjyMZ3jvLq1xr25oxpl/exHb/eiv2P6H12PfS2/FVY+8iumLVuDX97+AFz6Y5fwRH8fpe2xt72jQf2ReKmvr8f07HscBl92OmQvXHnfOXFaJN8KT5PmPM1cfeOHNtVaz+bwM6FKCk3fdCnmcLet8ZzB/xWqce+O/sdOPb8R2Vo/fvOURJ+jkD69c3zChdxlO223cWn1zJ7wNK4Vx5/l9SLOgG+vr18fvjXu+eQT+dMJkXHX8brjk0B2w6/DebuYu03lvYTluefGD1ny2dc+EaA8JN7dgKGTj0m0K7bh0nLMRKXBhA0g3CgT8Uu/1NSZ0p6CNwj/GR8EbhTFs/Lp06eIEmxQqEsZL4SMP9qDQkVBPAScH/xQ0Llq0yMXZ1scvCvPLGUicEfriiy86QeZWW23lhAlUxMdBoSoFoUcccYQ7FIXuzDPj4DLvtvbXYx5YB5xZSkEmBZJPP/003nzzTUyZMsXVDcvLWaGsw+wZhFEYF/0zrbvvvhv/+c9/sNNOOznh5UknneTKzjry+aV/CldOPvlkJ3DeddddXVjeJ6bpyyeCe3vOuee6++rhM/yfrNlz/0v4Lpxx1lmhKYBCaj6T2TDvV//pz+558QwcNAh9+/lfqv/79OnTxx3IM278+NAm4IknNq9wc/DgIaEu4B9/vxMfvP9+aPo0Tzz+BD7KmpG4x557hbr24Q8On3yy5sR9boYe7bxtCGxLfvrjn7i4PGwHf3HpL9fZNnxWXnj++VD32eCPMtFnbEsjY02tV63wU7cOxWVpmVSzm9HB07k53Bg7uAd6Fecj2VCDWLrR/LFOrbOfW4BMIg/1dTaoKO6EWSursNCc3pqzGA15JWiMczkbBxWBuJIzNzmMKrJ4RnYrxag+OcFBQqacZNXcmFUv3Axw54lvdngYAvPHAS8PSsqLp7Dr2CE4Ya8dcNrek3DmPtvjnH23x3k24Dx/v+1wgamLDtwO3ztkW1x85AR864BhOHxsCSZ2Agrr0yhJZ1BsOc/lUnzuj2nfYnsYw9TE54HPSGEyF2eN3AEjyoJvohschm7Rx72jwsE0Z1b+88XX3MwfLp2kQO47hx+IXUYPx5h+fTBhUH8ct9sO+O3px2PSyGAm64aUnX2vippa3PPyG1hdW+/MPzruUPzshCOw25gR7gCikab23Go0LjvlGBw/eUc3KA+EIOsgTHzn0SNwgoXZadQwNzOSdC8rxZE7b4djd90Bx+62I0oLCzB36Qo89vZUNDYH+99fdPgB+PGxh2Ly2JFWvt7YavAAHLXz9vjDV0/GdsPD7+QGNgaVNXV44LUpWF5V7QTFjIcnu287dDD6dOmMPl07u9mvLPPOVp98/6ctXOSW/Yv24bNCllkbN7eqsVUg6G4Mr+buZmJG9O570ao3f9RTsGh+3JJw5xYo6svrmnH5awvx5Lxge6pWt5CoPjqGcs9/xOzJtrvv3XlYVFm3dvphfu0PKusa8OrsYGk68Vf+AOCj4pvWtSgXXTuVOvdonjwUAnKWMYm6n7TzGGw1sKfTW0h3rW9O4/3Zn7gVeoTpbDO4N+644EgM69nZ+eMzuqqmAUsqarCkshqVtQ1O2Mq81DSl8fDb0904zaUVZtSXvbvl1c/c9PmlKinMD2Zih/ZdCnLRo3vXVndONijJz3Mzr5lT+utTauNdi8vHve2QPrjilAPQoyzY95z2FTX1WLa61ik3+zLMJwWRdz//pptQQ38+jh2H98Nlx+2NAi6Jt3+c3diYbsGMRSuwYuVKF54wT2P7dMU3DtjR7W9Kv0O7FmGvkX1cX5TuhPFSz+uFX9kRB08cSVv3j8JFHgy1qrrenYrOE+Dpxvs7sW8ZfnTgNthu3BgXn8+faZwfmrmnZqHdW49P00NzgdXZzuOG46R9dsKp++2Cbx6+J64/+3DsOXawy0OjpXnbs1OweMnS1jCtaQmxHiTc3IKh0I6DcDbO/GBQuMbBORss2tHNL+teV6PCRocNMQWSFG5yeTaFMxRgMq5oA+hnndHMwT6FnpxdScEiBZycuenz1ZbQJwrT4ExJzrbi3pSdO3d2S3YZnkJC3xh6RTOFFXTnLEkuj/cCT840bWtJAsNQoMgyUYjK5ePMK2dn9ezZ080A9bO7WH/+w9sWzAPrlzMwKSjt37+/EwKfeOKJre5UUT3Tp8Du9NNPd7NcORu1uLjYCThZZsYnAijs/da3vx2aAmbNnBnqvhjss+8+ax3sUlNdjeuzTromzPdKu8cePs/f+e7mm7W5ofB9/do5Z4emgDmz57jncXOx9cRtWt8LwrqiAPG+e+7FUuv4NNj7Szu+i9f95VpTfwl9BlAou9POO4Wm9nnf3qdU85plsdts5KFNbAN/9ctL1zqFnPeLe6QOGx7MRNiUsK15/bXXQtNngz+SPP3kU6Fpy8OGa+Ep2qbsEWvhY7YuZWRaUohzhoYNRPO4BNX6/X1Lga0G9UNRSz1yGmuQbGGsFiCnwOJNuhPRzRaL6lJ4fQ4wY2U1mgrK0BznUUAUXZpf1wTYAMLiLW2sxoTeXTGg2PLVaLbuqFzmdm0yZtcSMxWaNyv2LMeTPNjHUm2oRWFLI3YalYsjJyRx9MTOOGFCL5w4rg9OGtsDx40rwdHjCrBnH2CnLsDoXKsji6K4ycKurkHPvDiKucdok33j7b2xiG1kHNaD2CSwTexkz93543bF8NJAwMlZN5711nSkzf2i4Ze/vjlzDuYsWe7KcuRO2+H43XZwp/G75eG+72luO4wYghN22xHFNqBe3zeUUfN7s6yiCm/PnueEplye/bPjj3Dh6ebiD9PoWlKE0/baDQO6d9uoKgtKwGF8AK+uXKGKW9vCWZLc45MntA/v0xsXH30Iing4ii9fmI9R/Xrj3AP2dAesJHjIRxDlOuESfS7XZ/no/wdHH+zqLm3tj1Nmz/x0Li5yp70zbs58fXXGLLfXX3afRQT4vsondRmUN1NPIZi10KFwkPW2lmCT7jQT1qlzDwSKdAusfZjAH80raptw2SsLMW+lF/YF4wWP10evUXdPtr/l1fW44805bia0Z41gM7xYPt6auwSN4VJiX2YK+coK8lCSl0DP4jxMHtINnTutOR2bszIH9+zsBIQUJu49oidKS8tc2j7/vHYtLcLVZ34FEwf1cvt28keDgpwEDhzVE53tffN5pT0Fh3decAT2HzsQnfNzQ/9BW8clz4XJBAZ0KsBp2w3E6TuOcOM8psEcMT+FFm/vknzsMbynja1KAreI6lKcj7LCXLeEupf5235QN3SyPHh3VgjLVFaQY+nnoFepxTWsFwoLgsknzCvT2XPsINz/3eOx69DeKLa4uPye+aTAMM/0DE8h5Jk7DMYpO4z4VDvFsp48eQJ+eewe6N+lGLnJoE4HWdkGdue+lM7o8pRrZfr2V3Z0PzSO7VWKHx6wNfbdcWLQHnqPhi9DD6vvv559MC49aheM6FFqZeX2HEH98cfcUsvvcMvbWTsMwRXH7Y79rS3ND9tCD8vCe9S9KA+Hj+nl9sr094n+qPdmQj3tWU5eKeTu36MzdhzRv7VN5LP49vSZ7i3wcfBKJcS6kHBzC4bCIArYOHuxa9euTuhH4QV/IaaisI7X7EYpCu0pHOTsQ84upICTZgr+2JBGZyJ6omb6o5npU0DCU4Q5m5QCRJ92W9Cegj3646xKwplWtGcZeG0rXdr7vFGoylmlFBZSmErhiF8OT+iXivXE/S/pf9y4cc7McBQuMKwXwjLsumZTsn79gUGEs013331317gznbbwZWDaxx13nMs7hShcikqhK3+FJO2F39IYOGggcsKNrMn69rT8b8MZvkcceWRoCnj1lVdQG8knhfaX/vLSte4ptyjo269faPrfwh8hSuxdi7KumZSfFwonua1FFLYNt992G849+2wcf+xxOOrwI/DVM87EY48+GvoICISLp36qLWiLF194IdQF7LjTjqFu/fBecZYwf3CIsv2kSTj8iMND06bloX//2z0rHrZpbI/Wp/gMRrnt1lvXave2JDh8o2LpqbzZHi+7qaa83npKFHxyjmTGrn7gkWOXfDPzbZg0chC6xNPIb65BTtoGfVansZw8C2QR2LWq2TrrjRk8/8ECLK5vQVVLePgN4+eem5m0DXTsPrak0C3TiHG9u7h4c+zZSjjxKzPE59g69+5Ks+WHS+H/C6QsOe6KmWvtK0+qTTbXI2bNFn+q4aYPXZzKhFegs2W5q11LLVyR1UFBcwpdkhn0KitCrpU1Y+YEhZqsoxYrfyzXKpYCTrEp8P2dXoWlOHfsLtit9xB0zuOhFPbshIr6thSfR/+khRo+aZ/rX/C8blpmLVlzsvleE4JVQBQCRGF5WA8TBg9A15JiV5x1ZyVwXGB9S87aZAAuayeMx9VPCHUULnImZ7fSYjfbae3U14/PCqONCp8pXFywchWqrX9J269sN8EJNV0eAi8OlpeKs0Bzrb8dFUq1RXAvgMraOiyrXA3ulZdr346zr74Jh/ziShz8899H1JU49Jd/cCemN4dLoFdUVYGnp2/6u/nlgffoo6q0m23oBINUZkf7QEDp9XYN79daMyRpZg2bnv787E6nD91pXlnTgPMfn4PFq4OVIms9m6an/6gdcelG8P4IhdnPfswDs7h5CtMK8x+6B3rLh33bZq6qc0ujo/TuXIwfHrIDLj9qJ9z2tQPwncP3sHHZmq19+JwevcMY/PGkvXDDafuY+54oy9oPPShvBlsP6oW/nnMILjlsR5yywzD8cL/xOGXP7Vonk3h/VKMH9MJN5x2O6886ABcfOBGnTRqKk7YbhPN3G4lLDtkeN52xL35x0gGYsNX41m93UV4Oztx9PH51xI646cx9cf4he6CoiCeHr4mXFOfl4hdH7YbfHbUzbjv7AHzviD3QKbJdEetv99ED8VPLJ5dY/+2cg3Divru4caiHcdHfhIG9cOsFR+HqU/fFd/fbGidvPwSnTxqCi/Yci98fu6vF/xVccuKB2HG7bVvHhT4fDE+B6Fl7TsTfLzgSPzhoexyxVX8cM3EQysKxb5SSgjz85Kjd8ffzD8fBu01yk2OiZPvnWP2Cg3fD3Rce7e7PT63efrD/1vjxV7Z1y8Zvt3L91PI2cfwY55f4/FnWcPxOY3HZYTvghtP3xk+O3Qc9ewRje+/PQ/3c5RWYumA56sI97v0z+MnK1Xhz9iLXtvi4K6tq1mrvonEJ0R7BWy62WLyAk40LGz8Ocn2DFNX7azYUrnG/SB4OREEjzYyTDXO0cW8L36BxBif1HHRzBiXDUWDIOCnEaA8KJJm2F/DRL3+VY5zt5dd/2CgspKCQQkqmy7JSUOAbVMI4KDDgx5TClcmTJ2PixInuyjBMyy9xoGLcUWFDFOaNs6Q4y5RCYApSKWigXXt59dCdHxMu4d9///1dfbFueAARBZ3ejwjuL2c8eL6IQpujjj5qreXzfIZ4srZn6nvvuRmdUc44a+3DiP6X8Fnz20l4VtsgaXOy6+TdQl3btNdOfPPCC7HTzjuHpvahcPaVV14NTQGjs8q4LjiD8vZb194/lVtkfO/7a+9zuSl547XXQ13ASSefjNv+dsd61fV/vdG1ax62uZxxvyWSsuem0dqIJlPB8jXD/nCQRyEmW4+GVDMazLHe/KbiGau7HDY05i9oZzhk4E9a4wfEMaA0DyUtDSjg/pg8eId+2c2yyJrjOaiO5WDGsgrU5Rah3i1JN3fOyuTA1hRPV0+mGzGyWwlGdCtEvjmV5sUsKd+hD+JiJoMWn5n2bpuXmD0z/NqwTY1bXvOsjAWWbQ5NS+1ahkZTtSgxlWtl4AnqcasDzmLlYUG5lvU4v618V63uErnWP3D1YwOlZL455llp1jyX4vPj+wV9i8pw5sgdcOboHbFvv5EY1akHuucXoziZi6JQcRm7V0XJHGeXk0giEUu4b2rcXT+7ilFgGqpNBfek5NNPVRr+sByUOAurBx5wEW332iPs/rnZkkFfkMssuTlE+/AQIr9fXxh8g2krv0GZMmhsDvqkpFtZsbu2R6H1m+OJNUtj1weFp818l+1+sP17dup0PP3eh3hm6rS11FPvfoC3Zs1zS35ZORTgusNSwnyJT8P3bubqVNAvoeJz4YWazkxtS6B32jX1SX9+pqd7nsLwoaOz47fC+bP78HFFA26famMBt3R4bZgP//x4aOfbBeLdaVfdmMKDHyxEA5+7MG9M011cHpmXwH55VR1WVK3ZfofxcMn0cZMn4qT9dsMuW4/FwH5rTuL2V576fegu22DvSRMwqH9fFy7qxysKQof36Y5vHLoHfn/W4bjgyP3dyjX28b2fKJ1LS3DQpPG46Oh9cfnXjsQfzj4al5x6KM45ZA/sMGGsm0DjwzJN7gl58HZjcOZBk7HbxPHo3bNHa5zRuLnf5dG7bI0T99sVu1g8A/sGy7s9jKt35xKctf8uOGzyJEwaNxq9XFyBezQu6nt37YQjLb6Lj9sfV37tKFz+1aPw/RO+gmP33BETRg13KxAT9h63lRfqcyzfE4f1x3eP5L69x+JbRx/oxpJRf8TdD2vzhg7ot5Zgk/bROvd6Ks6eHNqvN46ZvC2+dfhe+N6x++PCI/fBUXvsgLEjh6NTWZmrw2gcVPyBZ/KYwTjrK5Ox9/YTMLB/P1eG7PjJsx/Ow2GX34mv/OZvOP2aB3DnKx/g3jem49L7XsAhZv/0+2vOGeDS9i6dSiyOIB4hNpRN18sQHRYK6byAMdoQra8x4YebQjrOSKRg08/SdAKmUPkGrT34kWD6FAr6K+0ouGxPYMF80R9nTvJKmAeaff7XlXefx1GjRrkZcRRU+vi8sDCK98+9QjlzkwcT8SNLe/qPlrW9PBMKsTizlcJN5pdpcrYqhQsMuy7oziX1TJ+zPSlApoCTcdJtffdqS4GnXftngmT/WvlFgLMv9jtg/9AUwH0iKfim4OCvN/41tA3gDMIhQ4eGpi8GlfYMRymJ/Dq/OfAHgW0o3J7i91f9AXtkHTLVFnx33NYAkXf3uOOP2+BDiBYvXoxr/nz1Wu8gn7vvfv//NirPGwMPcvpk4cLQFPzqvufee7m2c32K7Uh0mTzbrLv/tfap/FsKuTZwybP7lmNtRq69ewk+Ak02sGtusnbVOkimknkJtMTtm8Nl1LA23okOOLgJBI05LRknhOxlNhMG90ZZvBn5sO9Cwr4P/OEtmcOHzJ2K3hTPRX0yH/UJ80HhJuPhc1Nfj9wW+wammywfTdhp9BD0LITljanYoLJVgBmkbV8c01Gt+7uxKeFhRzxOgIr5oKAyac8OxZMJN/Blu0sVDoLdCN5j+WRW3XfOwjsBF+3s22UXzopN8+riFpuD/EQS23brhxOHT8TZY3bGN8btim+On2zX3Zz6ZkR9Y5zZj98ZO/Uehd6l/dG3tJ+pvp9TBfH0LO5tt33T3GfuU8lHin2gecuCrVH8kvW1MLsl5atRx/dxPbhH1OjZqdSdTM6w78//JLBsA7b7S8or3R6dXH76WWGuM+E7wyxQuMMl4V5o+uGCRS4vTkWgG20WlZc7ARfDrQvfZrBsxeEqJ57M/p0jDsJPTzgCPzn+cPzkhFAdf5gz//jYw/DDow9x+46esc9kdLXvPfsx4tOwPvkMcs9Nf69oR72bCckrBZNhf6N1xmbobgZ+lFvtnNm5BXaBYJNXupmV2T85cxlmrVjzA3N0POH1UTsSxB3g3d5asBKvz1ka5iOIu/VK/z7fpufp1uU1a2ZuRtPx4yGqoLxrlLen8v493o/H+8vP436Ya/pSUT8eHzcFbfwxgns6ckzJvpHPTza0i7r5OKJXD81eebw/r9i/Mltnnx3Wm30YppuXm+PKluT+3RbWrNeC/kg0Pn+lfx5sxHKSqLvXE583H1c2tPdhvKId8xdVPvS64nP+2rD38VbUNuB3D72MuSvYXtbjkXc+wtnXP4hT/3wvfvPAi5izrALp8LnmHsY7DeyKrYYNtjidVZtxC9EW+jqJ1gaDHwEqDnbZEPHDQGGLb5iyoWCPDSxnEHJJOIWD3E+Qy6UpMNyQhoh+KMjkDEoK/Shk9YflcEmxTz8Kw7ARZT6ZJq/MB+PhnpjeT1t59tCd5Rs8eLATcDIeChzbE07SPxWX6nNZLsNydinzSWFa8FELlh1nw3ywHCwf9RRI0j9nnTJN7rvp67w9mDZntA4bNgzjx493p81TsEyB2LrCdWRYZ7fcdHOwv+K9921QOR/+z0MunGdDBVT/bQ47/HD06NkjNAXPyCP/eRgvvvAiFi+yQUyEw484ItR9Mai1QdzMrL1M+/TdvAcd8ST3U087LTQF8B085NBDcNoZZ+DQww/D4Ucega+dfTauuPL3uPz3V7iZk+uDz8rPfvJTt0WEh4LJwzawzhn+8l//xv3QEOU73/ue22Jjc8Bn5dabb2kdeBDW/8YcfrTHHmsLfZ968inXbm8JsP7Y3rrvRnMa+VwybV0hJ9i0AVu8KQVu2U89T0NPxIL5hJw9aaGQNr+BgM8re2YsLFv+bYb2Ra/iHGTqqtyyN/tImq21W67tiiEVT7hDhFIx7l1psVoeOGRLWjoFmZSlXY/S3DgmDB2AMnNOpi18xhST4TcmZipjAwiLzr5ILs5AbX7cKdOWfiDkDFJvrQEWj1LKIKOmXKnMv5nXUowjzK9dXLCIEpsP34fJiyfRq6AEw8u6Y6uufbB1t75tqD4Y16UXehV1RVFusamSTaCKTBWjMKf9rXs2lPAJwviB/ZCfzHHvMk81p1CJZeSsRMJ3nbMTOQPyuQ+mY8Xq4PCcdb0yDE/6de2C4X17OWHJix9+hCff/cC5cbY342Aa1JslHn/nfSxYwb2W1xHxBmH9VvtLRSHloB7d3GnT7O/e/+rbmL00EOBGy8e80C8PB2ps4iEk636XXPmNrqXF6NetixMiNKdT2H3cKFx89MH44TGHOEGmU9RTHRso7vl54uSd3GFHn7ekX1b4jNQ0t2BpKNwMhIFh/95V/ZrxVLZgMzpj090nmp1bYBf4of2a8HT7pLoJz3602D0XPu628M82/VDv/fLKd+TKJ951+6k6O5fvIE3748ytdmZusO9keVV1axyeaLzEp0na0xMfJts+infjlf7biq+t8G3lsS2y42jPH/Fx8tpW/OsK6929H16j8bVF1C+J+suOK3olPo9txe3touHa0nuicXg9r95vtn9v5pUnz+80or/rGwX2a9yiDQr3+pzYpwxfnTwe/fr2cXbZ8QqxLtgTFVs4bJgo1GTjET1QiHoK1Nr7NYb+OOuQS7y55yaXt1PQyYN6KKDcECjo45R6HtbD2ZBz5sxxe+xRcEfBoc9XFOaXQkGm4fdfoYCRHVwKOCl48Y0tr1TZ0I1xMw0KKydMmOAEhQzfln9Ce5aZQkr6YzlZfsbhBsrm1la5mRbdKGhjnXoBMA9cuu2221xZOfuLghKf3/byTCHyLrvs4gQnzDNPlvczP9vLd0fl8UcfxYMPPOCWaXPZ9lNPPLnOMvLQp7vvujs0BWy73Xah7osFheQHH3JIaAp4+D//wT/vvDM0BfAgnFGjR4emLwYvv/SSe949XEbDWdCbm3333w/9rI3x8McVznjt168vzjjzTJx+xhn4yiEHb/DhPavtHbz0579wz5eHbcK3Lvq2e6fXB+vg8t/8xv1I4eF7eMJJJ2K77Tffc8c20/+IQ5jmOeed69rpDWXvffdpbTsJy8IDlb6s+DaV5fRX9wzbAA2NppqtXbEBKepsYMd9xCjYNPdY2vw1Nli/O2WdJT7zFHCak+uJs77t2sIZjKazIIO6AsN7d0W8qRZ5/nZYu85DghwUTnJfSbe3pHmwNHLNLa+lGXnpZuTadcSAPrB+vbPPiVneeJI4pZnu/lKwaITNYIxxOKHi5sfNqmT+3aw7pmmqNW3aUahJoS33zswJ8hun/zBMq3AzCOZbcsZAxRjE5oftBYVhvLaPvzu8mnLvD9+dz65cbOv4fm8MzDuFP6P69sb2I4a45ZQ8eOfUK6/D6to6e63C990UD8G5/7W38c8XXnNmL9xbFwzLPTS5zyWFm6lUGsdffo0TYtY1NFqzkXJC05r6Btz10uu46t+PO3vXpmwEOcmgb837UVVX7/LOPTOpmM2hvXtg26GD3IxQnpj+jRtux8JVnN1Ed5YRaDB75uHvz77slo6z7Ou6sx4Kb1l3wSzwGH54+934ePFSlx/u3ckZo6xXnkT/67sfwlUPPu5m63GZrlg3KbsHLfZ8uBtk709UKOj0vH+hYNPh3g/Th/fV20UFipyxGdib3scVhktbg/rgRytsXFIXegmef6/3V6/Pfvdpe+eU+Xh7YXAYIpe7m+c1eWQ6YVr+XWYZq+2ZZVzZaXi77PTaMntFu2g4KuL9RvH+PT6cx+ujcVDvVZSoH5LtTujGd7vJ3rXmyFYRhG5eeXNbaXh77y/Kuuzbc1sX2f7XZaaeiul4qPd9JZ++V9496t/DMH4c6/F6XgvycvDjIyfjtq8egEPH9XMHKHUpzEXnwhz0LM7H0C6F2HtYN1x64Dhcc/KeOGDnbd3Y2afraSttIaKoPylcw0FhIRsMCt4oKGQDxcEvBWfZjZWHggDuRclZj5wJ9O677zqBG2dBUfC3PtgQMo733nvPCTY//PBDt6clhZMUODJeDuSz02Z+KXTlbE/OnmQcNFNISCEprx988IErB8NmK8Ir4+EsLQpnuAcil3wzTR8uG/pnXVCwyLphOfv27evyyPTpFt1L0cO46EZ/nClKwSbTZB45C/OKK65wAhIqlsd3kP01mhfmgWnwhHXGQ0Ewy+DL82Vi6bJloc7qwOrimquvxqOPPPKpE+JZT9OnTcOPf3BxaBPAe3TgVw4KTV889j/gACes9rAcPEwryrHHHRfqvhhQEHht1mnkO+6003/l2eNzfvnvLl9LKMd36rJfXoqb/3qTe3c3BApF35kyBd/8xjfcAV8elmHf/fbDjjuu/yAhvm/PPP00Xs/a93LEyBE4+phjQtPm4dWXX3HthIftwdixY0PThkHh+uTdJ4emAArX22r3vgzw3vpndK22ksK3ugY0fjwLS197AzOefR7vPvscZr/xJlBTa+6xYNl1Jo1cJwaw9xRcmk6dKUrpHMHybO6KN3roIJQU5CLFk8CZjr3X8bAtNwv7H4ZlniwvSYs7mU6ZanInsm6/9WA3CzRmdrlJCgYtCt4XFy7AzdykCkzu7+aH6QTKatCVndfgiTGzm9WZg2ZTPB8oY4rLzVuV+aLyT5gPbU5hbXI+rK8n8b+Fd8VfTbn3h4K4z64Yz6b8TjCmbqUlOG3v3dCpqNDFfdfLb+Dwy67C1Q8/iXtfeQt/e+4VXHTTnfjG9be7g3Dcux8EX4tWu1DDuPKtjTxutx2x0+hhyM3JccLHE6+4Fl+9+ib86q6HnDrjqhtw9tU3Y3lllRMI+me7Ldoqe58und2+eBQYzlqyDD+47S6X9z+bWlVd4wSQJ+2xM7pbP4ECzmffm46jf/NnXPngY658nK36f7f8E9/+69+d0HPN2/VpfOp+2XqOtS3HW/m2HT7ILUufsWgxTrnyeieofWzK+3j+/ekW/2s4+5qb3YFCP7rjbiv/X9whRFaRLg7RNs3hd8EJAsO6CoSRpjfl7WkOZmOa2b4R/vu7Rqjo/Xt7hguEmq1x092+FQvrM5i1NNg7m88aVWu48Bp9BqN281ZW4baXP3TxuzSMVqEq9bya8nYUflJ428j9oo1ovD5dXr3e20f9Rf1E7Ulbdj6ebNblb0PipZlhovlsKy2O1+655x688OKLrg/ZVlwkO6w380r//GGivKICC2z8uHDhItRZXy6aZjTOaBp0j6qoPx/Wk20m0biiROOjYt/y9dffwEPWH1xkbQLtovH5OLx/D/vir7z6Kh5+5FFUVFS2xkuiftn+HLDDBNz8rePxxA9PwgPfOAz3f+NQ3GfqngsOwS0XHIOvHraf29efq7PaIpquEG2xprcstljYAFE4R7i8kg0KBYacocgZTG39cuJhOJ4kzj03TznlFBd+n332aZ0Bmo1v8CjsoxCRMzW51Jozkbbbbju89NJLTkDKWXjcALqt5e0Mz7B04/6XjIvpUWDImYwUkjL8i/YR4mxMHpbBhpcfJB+ecforhaScdUozhYUsf1vlpTvLxDQoWOSMVQo4mS6FwwzDGZjZ0J71SSEE88lZbtxrc+TIkXj00UedgPTXv/41nn32WTz22GP2wVuIZcuWuTj5oWG6FHzxSkV4Xy666CIn0OEsUl+eLxNcjp39DN1w3fU46YQT8Kc//hGPW13d/a+7cOZpp+Pi7/8A9VlCzxNPPskJ67+o8N0562tfC02fZtz4cRhsz9gXAb5vV15xhdsiIPqc8bnj/pT/LQrtfl597V+coDMKTw4/7eRT8PvLf+farbbgO/TkE0+4U9V//rNLPnUI0t777O1mQG4Is2bOwtV/+nNoCujRsyd++7vftdnubSrY1v3lL9eEpoCtrf39LOy629qHNM2YPsO1xx2bSBtIrSlrOdHsVIs9r9xX01RTM5Lllah54mm88evf4qoLL8DPzz4Lv7rgAlx50f/h9t//GRULrC1vtkGmPeM8GCfVXGXPkH0fM2l3sE6tk9fwOxF0owqsH86nclzXYgwozkdLrT1fPAgoRqGHfccy5iFjzwalfpzlmMhFJpmPJnOPJWLISdehT0ELtusLzn1EssXSNf9xzoZMWxgXzqLzKixf3Oy502Uj8iyODHJbMmbHwUQSLVQWW6wlx9xibnYo98prYjaC4AYNnEkalCRu/nJsDJu0eEDFgbqbfWkqbv2ElriFsHyZPbPEukgzCkuLMTBvjJcCzTVpBLTmfS1b59tdAzf7G7cSJSzmGGfMsg5YDkuM02MTjc4fyVCQGstB2tzTln46Frd8MK9cEm+1aIozSYNtBMSXCdevSsRx8PZb4/yv7INi7j1nj9LL02c6IeEZf7wR51xzC25+8nm37HrSiKHoXFxofqLPXgBt+EzRyXpZzo7xj+nfBz89/gjsOJJbnASzK+99+U1cdteDuNTUv98Ifhw7fMdtMbJfb/eN8c+mh7FF+24exj+yb2/sMmq4O6CHy4H/8eJrTlhJtcT6mAyz3zbjceFhB7h9BHmy+ZTZ8/Czv9/ryve1q2/CdY8+45bb7zJ6BIoLrN1po3zE20bLxxPkf3bCERjVr48rO/cW/cnf7sVpf7geJ195Hc79yy1uOTxnb3YqLnJL10v47XXtnlgX7p7bfXUCQyeMtAoO9byGnlrN/vnwgs0gXPjcMDzDhOZoGG9f25TGtMWr3DPow/EeU0Xxbh4K2+58cxZmLq+y/AZxOZiGu4T5Ce3X5ItXOq2Ji9DMNAM/n3aL2mXrqXx+vdn7iZYjqs8Ox2s0Dk92mCjRMO1RY+Os8vIK6wsH5yxkE81nNC5vpmL/jRMEHnnkUTz55JN43PqjDz/8CFba+Dkapi2i8VDxPnPf9SlT3nHj7rbK6u2y3aL2Pj7qqVasWIn3P/jACTYrKspb/XiiYT10X7DgE0yd+r4bE9fUVLfGS6J+Cc151p71tDHxtmNHYruxo7C1tV/DhlobbeNpP+5vK10hNgT1+LZw2GCwAaHwj3CJOAUZbIS5jHpdMzc9DM99K9ngU9BJwVtbMxh9PNxLk4qCRwqfKMDbaqut3MzPHXbYwQknOZPTCyWz02Z6FEBSwMEZSEyLjSGXhHPPTgoHqaZNm4ann34azz33HF599VUXL2fG8UPgl4/7uBmOQkfG1x5Ml2WgMJIz7rgUn7M4GR8FGnRb14xVlpUnrTNN/irF8nPvTOaNYblE/Qn72N1www24+eab8eCDD+Ltt992vxiyjpgOP2iEs9eYnwMOOKB1JhvNXyYodP72dy4KTWtIp9J45qmnce01f8Hf//a3NvcKPOqYY7Df/msf2vNFZNKkSW3+Oklh+IUXfbrsm5MZ06fjtFNOWVudfApOOfEkHHf0MXjh+RdCn2v4/sU/QCfrjPw34d6Sf7z6z+49zIY/aFDYzTyffdZXcd4557jr6aeciuOPOdYd/NPWDM/Tzjgd551/fmhaNyuWL8clP/1paFpDhbVXn6q/jVFW11876yzXDrbH/Hnz3KFZHra5J5x4YmjaOEZae8cZ8lH4XnVs2J6H3wteWjJoyqRRhxZUtlSjqbnGbtQKtDz7HN689Ld47NwLsPLa6xF/51UMqC/HNkX5GJVKomtNC/IoqmyOoamxGTUrluOjqa8j01iO3No6rM40g5sRBIsADUurJVWNTpbOROtV7dq/J+LVq5BbmDSHXKQy9o6kCxCzuN0R7BQoxi3+nDI05BTapQy56WpMHlyKQeZaZPEluLQ7nUAsk2t6Cm7C7hqbeWp5tfLFLC7+rLO8sQAFTSmUpFoQb4ohnix0aaczBYinCpHfEEeXhjrE4knU2GeOXxLKLrmUHFZalsFyhWQT00+gMJ1Bgkv1W2JI5llcact7bhFQ04z8TA5izWmkLB+sgzoLyPgo8Myx71sijIvZjCr3hWKaFJg6k1fhPqYso6k6K1GDu2tNSDD9Fp7UnkRjxtr6eCVSdh/46U6l85COFVsUBUjFctGStHIkrXCuvuxqZW9uocCHAk5+O7jMPxic++8l9dl9DNEx4D3sUlKMCw7eF386+xSMH9TP2VFgw8ODuHych/Kcf9C++NnxR6Cr9ZUoAOSS62h/iTOk2ZbykB0uQyfuqTT9bmNG4Przz8TPTjgc4wf2d6eSs79HYeP4Qf1xyQlH4pcnH+XyYZG65ywKZ0VSCMvT2nM4UzyE8ZdYXi495WicvvdkF56zmri0nOkGPxPwFPRcnHvAnvjbRedi59HDXXw8dIPl476HZYUFOOeAvXDFmSegk/W983ODH+ejy8cTli6XmDPPCTeLNkifz/3eE8bib98516XR09oh7iO6qqoGSyt4AFOTm8G6x1ajcce3z8GFh+6Povy8MGdiXTTxhzEjKtg0Ey0CezN/WrBpZtP7a6DM3dtH4/JXhmM8Zpxd2eDGErz/VPRL5c0kW7+kshZ3vjUHzWwbw6eXM0HdtVWwyXTsanEHDvzu2PsReRB8Op5oGtF8ENM6ov499Efo5pUP74mavR+S7W+Nvbu04u090TCebDs/gaWwsMj9QOiJ5oOsK65l1nd86+0pTs/VjsOGDTW7ZfhoxkdthsvG++GVE2XeeustvPb6625iR3aZiLeL5o0q2z5KkbWXXbp0dhN+qEh23qLxebp37+YEk4MHD3Lj6ey0otCOyof316hfjv2XLFlqY/VAcNtWPEK0R8wemrWfWrFFQoEmT/LmDEzOKONj4QV5FDKxs7UufOPT1tXHxTQoiOKVwhvC2ZmcecgZjBQsUijJATdnWXJ5KJe9tzcTioI+zqJ8//33naCQAkAKTSn0ZDko8GRaFLYy/xTW8kphKAUkw4cPd1fmxQs119WA+rJwdtO9997rlpGzPBQIU/FjtdNOO7n424qHdUDBCvNLASbLyCX4zBfzS4Ep42e5KCTlDDQKP1kuXvmh4bJ2zi7lPWK9rCu/XxbefONN/O63v3Wdi/XB+3vMsceaOgbJNoSG64L344xTT3PPkOee++9rfVY3hCWLF+O8c9ae/Xf3ffe2KcD0cJnxb3/zm9AUMG78ePzyskvXeX+5TP/Jx58ITcBXzz4bBx9ycGhaP1zKzxmvnwXW89fOORsHHHjgRj2DbGPOP/e80BT8qPDXW24OTRsH79N999yL++xd/KzwPbvgm9/A2HHjNrgct916K+6/977QtOlhe3DL7be1mZ87/34n7vrnP0MTMHHbifjpJZeEpo3nheefx5VX/D40wbX311x3bWjqeKTA+X2c8Wh153o2LWhEGi3xFsRqapFf34SFTzyHu/98LRpWrkJ8eTmKcxKoGtAJnYYMRr+hI1Gc3xmFvfpg66/sj7ye3dBSsRIv3HMXZrz5KvbdZ18MPfhoVBYksdK+M0MyccTd74IpNOQ2udmDiYZcPLI8jR/f/zQWlw1EKtHZBoVJJDMNNhhsQiaWCg4VSuRZqFwUpWpRUrsMo/OqccZeW2OvwZ3Ao6gsywGRx4DFWgv7XpC59qxc+cISPPbmu2ju1AsrYN++3DJr0zJOSFrQ0oCCTD0KUYtM02p84+g9cWp3oAuaLF+MI47GWA6449otU8px20tTUV7aFzWxPDRmEu6bWt9gdZibj5zqZejVshollfPxf8cfiN0H5YM/b3CXWs6vDIg7wSkf4bWynN3bzC4Px+hmVx2zAboZ8i1GzjilXT27IJnVyLFIa5tzsTiZj4tvfwsvN3VHQyLJElh8aTTHE+4k+nQqhgKLo6S+AtsV1+K3p+6Efi3NyE+3IDeR09qn4TeXbEw79uXH6sSeF9Q+aKPMN9fYfS5YvxZHvMwauYvNmBdYbwI4W5H3kftSvvbRbLw79xPUNjagX9fOmDx2FAZ072r9rxYsrrD+p/XDKCDs27VLsO2DsWhVBWoaGpwAsE+XTk4ISFhixkuhY8rC11sfhCejr7JvD2eBDrQBPZejL19dhUN+eSWmzluI3p3LcOuFZ7tZjgzH5eWcWUlhY49OpU4AmQ2FsOXWPs1ZutztEcoDe7Ya1N/FTVg+1l5NQ6Ol8QnemjUXlbV16Gd53XHUcIzo08tVLw81omCX5etl+fDlWFZZZf6DFT6sEwpoPf75Z/m45PyNWXMwc9EyV1bWxXbDBrsZphSy0qdf1i7ahvVZ2ZDCkc9UYGVtODkjFEYGQki7mjnQh4JLhov4WSPc9PpAqOnCWMMaXCP+6dfMZ4wqxfcP2Ma117TzbZpzN2j2eoeZF66qwr5XPYTyuqB/vWbmaESwaXFn57MoN47fHD4JJ++7c2uc3POTkzA4nsrPz3PCKT6X/axf4ceVq8rLsWL5CtefLy4pRn8b4/nxF8drK1auRJW9Txwv5dozN2jgIOuDB2Md575ihfPDh7GsrNT1WdhH9+Xlle96U1Ojm5zDmYgcC3L8xFmXlTYGY62U2tiPk11S1mZwTMXJJwzL8Rbz2GjvGsdYFNpxfMdl2lxGzgkJI0YMxyrLA/fi7data+thjtn1TXyeeJ1qY78XX3wJk7afhO22m4i5c+fZ2PcxbL3NBOy8Ads7+Xg5RuT48OlnnnXX42y8w3vOOmb+OXknmQwmAC1dZvfAgnFveroTxsO6bGxssvtV5Waksi/c1drE+voGN2Mzbt/RHj26u/uw0vpKvAccr3PMy4lHCavzXj17ts6yZLpcjp6Tm4OuXaxnYfXKvLkxt/XzGYZm3mum5fNCKKilO2fHss4ZnrNHP/gg2KpuUht72K+vrsSWTeISI9SLLRg2dBQyUsDDhpONHxshKjb6bEjW1Zh4N14Z1ivGxUaL8VMAyUbMz+rklQ0fl2CzYaTgw5+WTjcK+/jRoJ/20vbCScZLxV972Piy4WRZGI4fUdpTsMi8MD36pWCR+aOfDRFw0p7+qWbMmOHCU3DqPtL28aNQdsSIES6etuKgnV/yzw/yRx995GZdssGnPeuIZWW98WAm6rkfKRv71157zeWbwl+mzw8K02Fc7eX3ywLrar8D9nedjfJVq9yzkg3rirN/zznvPHfwTNzqbGNhPT766COuQ0QK8gtw7EYuueb9+PcDD7p7RPjDwBFHHrnOe9SzV0888fjj7hklfHYvvexStwR7XSyYNx9TI4fA7LX3XhgwcGBoWj98zj7LPosDBg7A+d+4ALvvscdGP3ucOcVDojzu3n7GGbZ8/idsvTV23nUX9z5zRiXf+Q2BJ6nz3n7r2xda/ffaqHJMeett9+5uLmI2COYzw2c6m7fffsstH/fw8KKBgzjX77NRWlrmlvT7Z6DE2tyvHLzhAvIvGnyDghmD/n7at8xUorYBuakEZt/3CP71p2uxcv4niPMwD/vOjDzgAOx/3tnY+7RTMPLgAzF4153Rb+txSOZYHGkbANgA6KHrb8KUex5C3rJajBg+DMV9evBFRX6jfRf5qidjaIynLSUu6baBVqc43p9t7fXS5RZHAzLNq5FsWolEYzmSjdbhb6xBoqEGBalGlDbbYLByEbbtW4a9thqKTvEUSqz94iOZyVauRMHV6c2OqsbSfXfRSnw09yM0I4W6Zh4yl0Ii1mT5MX39SsSbViEvU4V4ejV2GT8MEwoTyLcai7MAMS7bzwFb1ldnz8eUWbNQY4PadEsT0vXViFl8yXQ9ClM1yKtdjgJTnVuqsNfWIzC4LI/zPsOF48wVxZKmLF9BKxw8W+1i/lphIY0G7tNooe3r5k6x5/iaeUvagMtqGLFEHiptLP7yu/OxsKLaylaFnIagbpMNVsbGahQlUijN1CNZtRS9YjXYbfwIdE2mkbTsJGKf/mFwY9uyLz8poPlje34XhebPS1i/sXwgf7JdN/4b3R68d4ydQr0hvXpgx1HDnFBz6yED0aW4yAnkuMckZ3F2LSl2Vz9Dk1CYyP076ZdxePgdL6+uxR3PvYJpCxdhG4uPAsr+3bo4/4yXgskn3vkA973ylpvp2Nfcvn7Q3q37gFIoSL9MlzND24J553Lv/t26YnDP7m4vzmj+/LNJYScFtTuMHOqEpxOHDkKPslKXD/pn/n35ouXgkn2fB85ajeLqLlRllufR/fpglzEjsMf40dh22GAn4KTQlzmQYHPD4GnPD8+twsoGa7hcX5DCwjXXDA+J4zc3/O62CjCdH1rQLTR7P2wEXRC7hvZRwSav23TPxy5De7nxhH9mSLbem3mtb07hlldmoKE53faMzTB9Z46kW5wbx2ETBmPkwD6tcb7z7ntuT0oKOKdNm+5Wy1EgOHr0KMtTLt588y289PLLmDN3rltSzTMSOCGAkzbIs889jzfeeNPc52H+gvk25lmOsWPGBGM86x8zbu4HOX/+Arf8efacOaitq8eA/sGMbdYBl1O/+tqreN3iYR7mzJvr7AcNGojFNgZ97LHHsdDGmhxjTZkyxblzizGOc2n/1FNP44MPP3CTWJg/zkTkOI9xcWzQycacnDH54XSLe85czJo9GwNt7Ec/UaJ17K887Iv+OQ7l2ODjjz92e27usvPOLn0P8+vL46HZK2679vgTT7of+NlGMc5V5avcsu6PLM5nnnnOlW/uvHl4//2pbsYot3CjsJPj1WmW95dffsXK/zZmfPSxW4XYt08fdO7cCe+88y5efOllNy5lP7mysgL/fughJxTmfXjq6Wcs3zOt7me7+vD37vU33sDLr7xiuowTJPO+c5s1noFhBXH39mMbM7t7VlvrVmcSjsufePIpvGtj3Xk2pmG9f2R5qrP7OnGbbTBm9Gjr6wftpi+/1wvRHhJuCgcbSDaUFBz5QTUbDza4VG0NtNvCz9D0AkXuQcl42cAxDc6WZFwU6vFKO6ZJoR3900xhHgUXPXv2bJ1t2VZD5u34kWAYQr9sLBmeHwavGK//UDAcZ0rSHwWGzC/dWE4KltprNH1cwYd7mvt40Mw0+dGgcJPK/5KVDe3ol+lQGMoPh1+azzyw7ujHC7koqGG5mE/mn3XEjyI/bHTjx5TxsKxfdlinPIH60MMPc3uV8tRs/so40jpNe+61J75+wQU46OCvuG0CPius+zFjx+KD9993ncMDDjrQCUw3BoaL28Cc96qsUxku/vGP3PO5LniPRwwfgQ8/+MDdS86G5CE966OXlXXq1Pesw5lxQr7jTzzBPV8bCut0oXUQ+Ss5Z7ky7bZUkT1nnazTww4g0/j6+ec7oeRnge9JgQ0kP1mwwP14cerpp6HPZ4zLwx84dtxpRxx62GFupjfvI99jlq/AFNsa3gM+MzxEh8/KMccd69qitt7T9cF6//CDD907m9NGfX0eVWoD0K9+9WsYPCToMGbT18r3nnU+mW+epM8Dpz5LGTy8H7379MbMmbNcO3TSySd9LmHp/xK27g02BKdAjFtd0oaCTQ7EkukE0q9PxdNX34JVc+ahEwUZQ/ph//POxS6nn4nSkaOQzst3ArnqFcuxYNoHePmRR5CqqkAfG9zkcObVggpUz1mMGfM+xsBRw9HV6g111mbnc29L+4YmLV0KzZotVRv4NTTZYMba8k5FMXQpbkGfgmZTaVMZ9LYwPfNi6G1qsLkPzG/BLiN6Y9uBXVGQrkWBDSKYe/7zUMf5W7zaENNduUiQcxz5cwxnqKTqa9ClJB+lhTnolp9Ar4KEpRdHr5xm9CvKoFd+Ct3z0xjbuzPGdSp1e3sGYgsKJLl3Zwxzly9FdW0lupYVol9JLnrl2cCwMG55jqFHXgr9rQz9LZ4hnRLY1gbS3YrzURjjrpfBzpbMI4WbzB+PGLIb4GzdJqFtKbp5Py32rbcLl7szLgpNeWC882oWSde8/X97ZwFoR3G2/+f4dc2Nu7sbUYK7t8Ur0ParCy1tafkoFereUupCkRYNCRIgweLu7i7X/fj/fWbPJJuTc28C7f8rl7w/2Ozu+Mzundn3Pe/MyDONeNEo7XvoaDWS4tlJ2rBLTsIcnXKkXeW+1B9Dl2ygQzCOgSVBjO3TBQVeWqpKubyn/ij47/wdvTfhg9gpx97U/b+L857Bmy8dD9f7NQ/zPwafHw/znZZys7ifLf3TnzXdLNaPLjsOHzUb6fx69it4dfUGoxykopB+4UgM5bV1mLd2I3767IvYLmFpNXnruZNw/aRxJ43FNv30fC3H88xQDgvvebjrZ84pd3PfSj5nWoZMa3ZSqdlSPOVU2F6vHAxjfx1/bJXnJe+FPR9XGPI58qCfaXO6yf/mXsKl3N3hnYNBHXfzTE2axhFX9MzFqF6djRLKPm/ifna8Pu4n18dqG/Hwkq1oDjs/DFvFJsvgnFPlZnlYB5NvAu1ygrh+XH/06NTexCN1tbUin+w0Mgu/wfiNR5moZ48eWLlqJVasWGms9qbLdxh/JDxy+IhZb7Jbt65GFlqxcqWR+0aOHG4UZLT47Nixg/ytRYzFI2Ufyk3nTp9uvluoQKMcNmTwEPMdzTUf35o/3xSbyjzWlWurd+nS1Sggaam4QWQ3ypyUqaioLCwoNN/5VLZSsUnZitPFu3fvZsrSU8Z/ht20abNR5jEuFYH8BmY9qajj92V714y9TGe2eTAYMspClpnGMeHmZlx6ycXGInK7tNuhw4eQJd9kXI+Scexh07DQkpIyNcuSI9/TlJO7dO6CztImtGzlrEKWi31QYWGRyEUd0btXL2MEQAUxLSJZd2f5tyqTNpWIlCc5G5KGRqxTP3lGtE7lUkn83qW8zHalERKfHfMYKN9OtOqkFSo3ge0kz5dtRyOlzVu2mHg1tTVGCVpSXGzKRwOkgSK7kWefnWnuR4wYjmlTpxprXiquafk7ftw4+X7PM21HWE5eu9tCUTKh09IVAzsgKiKpPHMPjI6peukZKU2YBgcBdmpUALLDYmdqlAzSYbMjpQBvFZGEcahofOONN8ygwsGCnSqVRDRH5wDH8rSE+/Vlx2umLMjBDYroxzJQ0cq02SGyfMyfCkTmzXyoJKTihp02dy9nB5+p82R6Vsn49NNPG+tNDnasGwfx6TLgclo626ul+Bamw4GB7c26M00OSByw2B6Mz1/O2HasA89sS5aXbUiFznXXXWc2b6KShu6KoihnK+xduaAE7R+4Hw3ndSc9celr4/Adrsfcb/4QG558AbEQ0Hlkf1z40RtRet5FQE6RSGVNQDQMNNVj6azn8MbM51C9ey9GXXoubvjGVyAdPdY9Mw9P/fJ3iDZV4qKPfgjTuflUUUcg4EdDMoqEpOvzijDSFEc4O4QjEWB3DRDJlnFOuuegyIZ2ox4q/7jRLMVFsz5lOI6uBV60z4rJdS3yQgXiY8eQE2MJ1Yesp6NANGq+49fHasI42hSRvPNRL0NsVKLZ9P3SHlni5k3GREhtRsfCPHQT/2yRY4+PxnLBn9X2y1i5u7oO8awCsz4nEwlIGlxXs1mOLLnOiiYQknL2Ks1HjtQ9z5uE31ji8TuBKk0RQnhFAdmUQjh1SDwBAxNqNZMeNASpZk1K2nLf7Iz/cV8ESVZE0vTFA2j0h7CtQr4fpP2tlSiH3YQniag8hyjrLY7cg6gkGUbfopCUuw6+hFfGy+zj3zR2XFaBKR15OZrmyYN/WRqJGma2j31Q7wS2N1+mIUDBnY7Tuxi+F5zm/aW/PI4XuNxDPG7W6xzWoyvKCgvkO9KL2oYmbNh3AAcrqszrfc7AvvjbFz6Onu3b6ft0lsL3hs/+gZVVeHRLtaMUFDfTz1AxeNwqkveO4tC4p13LwMXUTnbnWQ6r8DT3DCVn5vnH8zpixthhJ8lwdOe1+0yMv1xvPlCOy385C3Vhjg22bE765pr5MZ+Uu4kn5yEdCvCHOy/FkD4nfgzljBZa9lEGuuTii5Elfy9U9FKue/GlOcaA4+KLLjLyy959e40lJ+Wa6667Flu3bMWq1auNzDd92jTzQ68UkEU0irNX5841chbjs+/etn2bsTKkbPS+G27A/gNUTs4z08RnnDvdrAW/YMECo/AcN24sxo0dayxBn37mGaN4vfyyy4ylIuvDctESkjLk2DFjMHLkCKcNpQQsP+XZWbOfNzIZ92aYOmWyqe+cV17B3j17Re6baKwMM2HaS+BUedaPSk0qcynrsTxUko4aOdIoZcnll1+GgtQ+Cu7n5YYKR1qXLly4CCNHjMCYMaPNbDVaZVNxybT4o/55580wU7zZiPRbuHgJ1q1di+HDh5nyMu3HHv+nkYlte3DH8zVr1kobjMQkqVd1dQ0efewxE3aK1HvwoMEiU4fxyKOPGTn2lptvNgpWWl/S0pVtPXrUaLMb/OzZs008KrOpPOWyBc/OnGkMnhiP6fzriSfNc73sskuN8pPt8tys2ab9Lxc3vktuWmoTRXHjfN0pZz3spNhhsENhR88OhEo0KgB5bTvolqDykB0/lXVU+tlfZ6gopLKSv95xQElXkvKeylAqUbn+CQc2xmVnR6WkLUs6LC/z5GFhGvx1aNKkSbhIBkCuU8nrIUOGmHT5a5NVrjJfHkyHHS2nT7Bj5uDMfDPlyfahO8vGdFhf1o+DM2E8Wj+lwzg2Hw6SvGfejMtyXXPNNbj22mvxwQ9+EFdccYU5+Ovk5MmTzS9zVF4yLhWYVIjyQ4GD8N///nczPYLtx/QVRVHOZvjJa0YYs+CjjFvyn1cEsf1vLcSGtxbB09CMkg7tcOM9X0LpOaOB+kokDu7FvlfnYsvjT2Pfs3NQ8epCJJesQ89D1Yhu34X4gb1IdmuHXtfLh/a08SjKycKS52ajds166dxjImlE4A8FJG+v2W02GPIjFE+igw8YVgiMzgPGhOScDYyS4WFUnid1BoaK28AcYER7n7GMRFMNsgOcki0f8KkjtdWOOXxybVWI7iM3HEUvvxfjS/IxMkvSDgLj5DxR0p8s+YyV/MfJ9fCAuBXloVMkipAU3SuybMr8U+oBhES4bRdtxGAJOzo3IWVOYLyUj+UfJefBcmaZhxR4MbSsEGWSeSDSDD/HH46ZHDaTjuUsp5O/bdieyWZEETHT6+MJGd8TMr7KkYyHzX5DHhm/Ewlp81gTehf7MKJIyibtbI4COfI9GCPtO0zKO0TKOljceheEkJOIIUvei0DaN4jSEtJOvjI5SUPSbNY83HcoVDKqQeIH+qeujzu+K+H3XreyUjxw2/twxfhRZqMfrnM5f+NWPLNoOZ6cvxQvr1qHA+WVJuzVE8fg4S/+j5lWrigDC7msxol+kYrDE0pCOsjZfLc79841ncUv3Z1KRRv3lPCOfzfp0LsW5xxfkonvJA977T4Tcy3pHK6uRz03jiNM16R3onxOPo67zYvl61ZSgNJ8Z51KS43IIoRrWHI9zCyR+RxZqRqNjQ3GGGTmc8/h4X/8A2+88aaRg6668gqjgKOVIMPSao/KtEVLliAccWax0eCD8hUVX489/rjxp2KUyrirrrrS1IUKOf6Q2bdvX7OxDctNZZq0AvJTBis0amF5KZN26NDe5GcNSHhQRqWRC+VghretRTmTsihlMFp18kx/M1JLely2gbjbwjwjORiOzlxvc+nSpca68pyJE42StkuXzti7dw9emjPHyIYTJow3ik133EzQUpJtyTCsB8tty5Awz8hZz75De6eOQSlvfX2D2amdSs/hw4YZoxwqSSm/OvKwkxenzjOBHPFn/tGoyMPiUlJcYjYOZt7iYQ7G4zJKLIeZcShuZsMlvlryLBifci6nyzt5OLMwuSETr4NSbt43NzehWt4RtjOnpkckLSrAGZdpE3tuqU0UxY1+5Smm02BnTtjR8ZodDxVp7Bhth9QSVIBySgE7tzfffNN0tFRy0lSenROnClvFZqZ06E+lIqcbc41JO12bna8dRNywvBzouDaHVRbaMMyPedFKdOjQoRg3bhymTp2Kiy++GCNGjDDKTlpqsoOnkpMDFjtUKgg58FCZyLIT25laeM84nFJAZSPLTSUjB0emw/JygEyHZWPdqYDkGok0+Sd0Y3pUlnKtTpb1hhtuwEc+8hF8+ctfNmW+++67TX1mzJhxfPBlOiwv4//pT38yVqrMI728iqIoZxMJKsMoqDXxB6ckGprqkYxHsXrhQlQePoxcEcjOu/EaoF9XQATBqn3b8fev3oXfffFzePw738Zj3/4umlauQ/+oFwNiPlSu2YCNS5chHgyhpigPH/n2fTLG5KP50FEseu4FyFc4zRMRlw/5kNeHkC8gHbsHWd4kijwJdJbbztJfd41F0CnShDI5isNNKBWBoX08gY5SyvYydHE7ghxEUSBjCBfyj4jQwc8zszQb6xMXYadZ6ib3Hu6GLnFpV2JUqhQi+COfpO2JNKNA8u0k8kdnSaGTRC2NSB5ynS9xS7wJZIcbUeT3IGDSEg/+PsjspIwINyBHwpTmBhBIhpGQsAFJq74pilwJ000Clkkbt0NMyhxDQK5zKFTRDDVmDwnI9DgccUwSYSkej5ndeKNS1rA8j7DcxygsSxADw/Hw+dHsz8J+iV8OOUfELZiFpD+IGnGvlFYqRzYOS5k5Fd+TaEa+POpSuS+WOEVSh+KYtHG8CZ09UbRPxtBB0i2RAmVB2s3jcw4ZOy0cO9O/MZQUvm7yGnK7KOH4w3q7SNua9pXn7ZE/iNBox7kNwPeib+cO+Ofdn8Ls//0irh4/Gl3blSAY8Js1LtsXFeLSsSPwr7s/bRSbPdo7uwTr+6T0yA+iICB9uLwPJ9bYpILQ6escZaWjPHS+3ekm4ejO67QwJo5xc+ITq4ik+4j2uSjmMl6pd8+ETYWznOImYVfsq5BxJmYOA/0Z7qRyOWVy/OiewOAO+chNKcAsVKAxGKeSW3em4Wz4JWNQfp6xcqRF4VVXXon3v+8GY5TCsFTGXXnlFWZ9Tk5JXrN6NZYvX2HiO0t1JdG+fXtMnjwJF154Aa699hpcfdVVRhlIWZXKPsqutP5jepTRKDNJzmbMJnX1deZsZ9fZMnIzLcpVVGdyfUfrbs/cZCcaiRolobWqpNwbjTkzAikDEhueZea1vadcvUPkNJava5eu5kw5dPKkySInF5v6cZ+JHt2ddSjdcclJz0xw2kTGa4EyOrHhI+JOf1qWu9OhpSzdHbnaWbaN1q5cSoNyJZemYhtQ0cjscnNzTDwqpvlMy9qXHV+vNyHyLhWQZik3yZ+btFEm55JcOdl2gyEZmCUhK/8TWmpSxmY7eqV8VDrT0pNWra+/8QaenfkcNm3ejF69exsFMOPZ8tuzopwJqtxUTKfhDB6OctD+SkXlJDuilqwnCd05nZ1KOu54zl92uGYHfxmjAMGOjWe3MOGGeXMdlQkTJhgrRE7t5voetFak4pLlSs+bcdihs6wMy1/13GHoz4MDDjtHDmQ0/acl5ODBg3HbbbeZuNbc3So4GX7u3Lkm7Uz1ZZoc0Kg4ZdtwegGvqWhk/TnAcvBNh2lxcOMu6RxwOQWdcWweTJfxWVYqOtl2VPRSuXnTTTeBy+Ly10haeHIAZ1tyUGG7cTr9o48+an7RZDqZyq0oivJeh5++Ado1Uvijws2TkI9oH+qlb1y/dDlC4pbftQzdJ40BCrNwRMap2X/8I/a8OgdF3iiKxM2T7UXCJ/11tAkJWmQ2NGHfynVIllejNLsQucVlGDZyFAJJDw5v2Y7koX0mH1occvo3d2mnXs/8m6QyshmeaBheKv/4uSX+0lHLtcSJhxHwxpAlRyAZkTjc650+fnj8QUnBh3iSu44zng8erwgx5lqEFio7o3E5Sx05toZE6MgKgAtKxiXPKDcxokBNqYRjArdepyaTZ5pVeqRsfhE+AqmD137JXyoRC3hQJ0JOheSxdO9hvLT1EF7ZU44DlXXIlXbJjkfg4xR+GTMTMfk28Pjk4DRI1ov1YxlFoI1KflI+3nv9UjYfp49Lfbw+ycdHQ1FEGY5xxI1zy+ulbquP1OPF9bvxyo4DWFcZQaVEPSzuKw/VYubaXXhh0wFsqIyiIZiNsKQXknp54lIflknGco88f7+M00ER1rOodE5E4aXilgpgWz7lDJC28sk3UnCo02Z8b9/294XEOY68t6Fz5JQn10zH7fffgd9Ldqf1TLCEPOh/6ejheOqez2L9r7+H7b//MXb84SfY9OD3MfveL+Lac8YgFHAEf36HKUrnXB865Mg7cVw5mVIWHn/fnPuTFJg8qI5Ld7dxjJLU3qfO4p8n2YzvmC1jWJHJm/A9tDKBPdLfTW7wuIzKTZMvk2b6TppyYa7NwTLRLVWWkN+PMT1pMXjy3gZNnMXmodWfoxgjzNNZs1X+9KWf7yeyDA+uA0m5hztk23DcfXvqlCk4b8YM8fMbIxdmz13TJYSRkQYNHIQ+IvfQKpHKOObJHxeNcpJ5pSwQKWdxdp11Y/nsLLu8tBl2tHqkXBWTMcNanxJaNtKSkYo7+oVERuSamI5fzCgSCRWVTN+S3s7M11qhngglQ6/0GVY2ptEMDXbc6biv3TB9lskNw1JR2UCLTvmPG6K6yxGJRE0YutGZGzTRMIYFopWmUVJKnaigZpi8lBK3qrrahLdrX/Kw+gI+Dz7DKNtH2orhrKFUfUM9C2rkWVsOKjxZbhoXhYLO7vl1tXUiR3fHhRdcgPHjx5np6edOn2Z2arf52UNRzhT9ylNMp8FOimcqFKncY4dFpSE7bV67O0k3VrFHi83zzjvPKPA4JYFTy2mBybTY2bUUn3lyDZP58+eb9SpfeeUVY8HIqe1UIFLhmB6XcThYUKlKJSUtIalYzNT5MS4Pq2Dlr4SMQ+tITl2gMtKumcn43JCE67QQDpZu6M+6UKnIqeGc7s51Mtl5MyzTZZnSYf5sByoiqcDlAMZB152+raMtK88sF6+5DigVsrTePP/8840flc5U2D777LNGEUwFLQcmm46iKMrZRtB80sg4EKDyLIGg34eqfQdQtXc/SooKzSZC6NUZiDZi6evzsX/pChRW16FTx1JcdNM1eN9dn8LAC6ehuTAb0Vw/ckT42L9iHRrX7UAWv+fDCYyfMhVZoWwc3L4DO7ZvkU5b+t1kDF4Rgqg35GqRIpJKMURQTMTk4DWtG6VsYd5LOhRozJT2RokflUMEA/NfgKVGfVTGOMqRUn6PjDmJhAexiKRHJSmFNwpjZlxmFjGEJVZTwIPGkBfN2X5Egl40eaOIJkWY80k+fonLeeKST8yTQMIbQ9RTgZivEgl/LRK+JkS9ETRIXeokzXpfNo75Qpi9cQd+9uKb+OPyrVh/qELKL+lxnKWySwRVWlQm/FmI+kQwokJWBNKklI9WmTEKyl65l7DxJN2kunKd8HCypg9xDw8RKOku9YpLO3FdzxUHq/GP11bi9y/Mx/Ort+OwFPuIhJm3cS8eeW0V/jp3BRbuqgRF0GRAvlviIuTRYpdtKmWQBpO8Jc+YRKRylQ3OYZFl5vuhQ+TbQBo+NE7atYe5NC/c225ARhT8XYCsSan7/+5DYAkOV9Vg9rLVeGrhMryyeoNRDLQEv6v4/cdS52dnoUtJsdkxnTuiMy36WYs5ReH7UJYTwNBSylV8r1LKGTkcZSWVlnRz3rnjisNUuONhbBxz5rR2e09/hjNvH3rl+zG0c+lxZaNJM3W2HH+HU2dS1RjB6u37zLVVaDpn3jMvpwzp5etbmoOhPTodV2QRyiD1Ij/yb5vWjyZeKh9uSJmbm2fkS67pyE19Vq9Zi1mzZhtjGMpz3MGbu2TbTYIoz3AtR/5ZlbUrMzIUlZ2LlyzB+g0bsWzZMsx8bhZqRRazciaNVLiJDded5M7tlE3d1NdxVW4OXRwLTsDp7dxgh4o3WouuW7ceK1etxmuvvy51SCASdZZI40xCWh0SWk5yp3PC/FuTvVgPytKcvbB+/Xqp8z4j486Z87JJkzIw0+eGSna6eTru9iRURvKWbbFm7VpTb8qUjuVlEgVSH1smnqmcJLRm3S7fLitXrDBrfnrM8j0OVORSccnw3EiU6diZjFmhE7I4nxGxz59lplUmrdnZFqS21plVadPhwaUJCGVbWpbW1deb5873oryi3Cg6uTwd1+usk2fFOJbW2ldR0jn5L1w5K2GnwU6d0CLwTC03OfjQj500FXCc1k2LQw5AVORR4UgyxbUwb/56NGrUKDMlndPGuf4l186kArEly00qY7kmB6d5s2NkXixPprwY3n1YhS3XtmR92RlzgGFHTcUjp6+zXukDI+MyD66TyV+eaLlJZSkHCyohOUBzd710WCamx7pw+jk3EGK52c4ttQ3zIkyXUGHMNho/frxRGlORSuUzF32mtSmfH8vbWlsriqK8l0my22TfKV13FAl4xKHpcDmywzGEROgqo3IzL0TpBsdWbEJOTRQFWXloP2YkBt1xO3p+8k4MvfvzGH/HbdgdSKJBBMpq+ZCvXL2B0oxIMT4EBw1GTlEJGmvrZbzYJvnF4af1phEARciTfKi4s59Xca8fkZAf4ewA6nLy0JidheZAEPUBH8JB7lBOi5eIjLUx6ceBpoiUP+BHs0Svk+68Xo6IJOcVYTlm+3cRSLi+mIzAUs+4pBdAgz8LdZ4Q6uBHoxwxbxAJKv98kp4ZRzyIegKISrgmZKPRm49abw6qvCHUS7yYN0/GwSL4xU1qaSwyqxubcaC6Bgfqm9DkE0EmN1/aIEvKE0BV3IOKWBLlsYQ5aqXdRZxBTVyEPpYqIPnFqeaV/D1e+V/aIBZHrXxTNMaiiIggFY0n0RyRsTFKC1BJX4IyTljSa2yOSrtQVSxZUoaSZ1lRU4+K6nojhHEioFfqnswJISxjX2UkiiNNURyL+1AXyDXtUSvPoynqWMSa+fVcL8ykqJwZfHcKRTq/TtqOCx2kMK8h2/EM25IWoNkXyLkk5fDfhd9JG/bux72PPIlP/+7v5hyhpXEr2O/HdEwrZHBXzm7Y7Z7XNZcv2/HD+T6Xs4wV5ppu/BHIpTi0ik360d0JJ2ejbGQYx89JKyF9YAKTO+eiZ6cTs8boZ99J97uZ/p6u2nsUFY2cxpzK3+aRKgPdHWvOlL9JF7hhdG8jf1n5hEREnqGMQ5kqkFL22fy4piY3vqFSa9u27WbncyonmRh316asR6XivNdew5yXXzaKRc76YxxCK8+hQ4eY/GhA89Zbb2HN2nVmijiNVKhAozUn89u6dRtWiyzJWYScnUdZ0XL02DEz5d1aWtqD5eL06FLuAn7kiNmQZ8WKFcjOyjou21FGtPfMh+Mvz1Rc0s+mZXGnTxmTdeGUecrHL770EpYuW46OUkfulj5o4EDTnmy/Q4cPp1I4gW1LHpZu3buJHJhr9opYuXKV+HnNc0vI+Mk6c8q3uwzdRW7l3hfMY/6CBSivqMRAkdf9/oCZZu7I/Y5Mz2do126lbM32YV5Mh9Dqk3WmHEqotGXZzE7v0kYMx3gsB6e323JzZ3a2Bd0Yhmkwr6NHj2HRosVmJ3euxcpd69lGFSnFqo1v62LLoSgtobulK6ajYIfGTpfTm9n50I2KPCrVuBaKexCz0J+m/1QuUilIq0daLjI8FW2cAs6Oy90hp8M0qKSjxSatNJkeO2B2tLTkpHViupLRlo0WmxzoGGfixInGgpGDFvNrLU/7yvPXQa71SatRKnGZJi05qUScNm2aCeOuN+PxoLUmLSaplGXZqehkJ0+rSpaD9U/Pn7+o0cr1ueeeM0pcKlJvvfVWoxQ+E5gv24Rl/cc//iEDwSLjxoGKU9fvvPNO027uX1IVRVHOJrhEo48/THkSaPTFkRONYMdTL2Lmp7+JXBlHLrvnE+h28+XSsXvwq2vuRHTpKnTIy8bIH34DA2+9EfvjSfSgJnHjFjz+pbtwZPsWRKTvHnXFlbjg3q8D/PFqy2785X8+i307dqL7HVfiQ9+9D0lvAJ54jqTrRzWXFRRBMBiLwpeIocaXI4fRexp45ogWRBS5cse9xWNNUYT8Oab/bhBZsla6capaaAPhZ4Rm7hAeQ2FuEH4ZkqJRqjUdSxKeKyRMvZSB6dKuhJsQcT3MUCyBfLobq0UP4hKAk7P5s2Ol5OuRkBT9eHBX8URTA3IKstAk7Xc4HMWra3fiQCSAKk8BbuhdiBmlIkpLGaMeOSQOy8iDReTI4xxcCzRh1gMNJjnVj2HkwfidKfuMR06UVQ5JgEe1DJsL9lRh1u5dIhhlYUBhKa4f0gHhJuD1rXuxtU4ESl8AfXJ8uGBgCcp89Uj6ROjyZply0LiWZ6bJsrBePi4ZIM+B9xwz/WwP7gKvnCH8XpIHEz8kL9lj0sD7nXvjTlL+x7H3clAp4hMBOPd6eZmHitu7o935Pfbqmg34xIN/xe5jFRjUtROW/uR+ZLvW21OUdwL7GPsOxRJJXD97D7Ycc6zYHIUhzyJLJGiJKX8fPORvhu6OUpF/P3It45gTluGcOOR4PP6dSXrFQS8evmoghvTvbcYPE8cFy0I3e7ZwOYZ7n12C37+2+kSa4uacrWJTrlN5MS431epXmocHbzkXE0cPP+lvhf60ZqQTlVrp+Tn+YTPNmbJWcVGxUTSaMSzOzX8aRJasZYHN9Hpaf7I+Ng/KqM3NYWNJyGnmnDHHuFbmoT+tBZvDzSY+rVgpM7GetHKkLFdTUyv5VxkLQxqpEKZJRSXlTyrpaqprjPVjcXGJUVxS/mR5eTANa5nI8nKqd3Z2lnFjOd3tYWG9bVuw/jSG4Y9zJSXFpvxMnxagtGBtqG8wBkJWkWjTc7ejTctJL2LKQWWhbXNTZ3lmLFO6/MrvhqqqSpOvo5iUMVm+K1gGujGMNXTi9HTOwGQ7Ug9gy8owbAu2N+/Z/syP+RJbDtaVYW05MsXbsHGTkWknTTrHPM+YpFFdU2M2i2L4Geeeazaa4rXF1t+2jaJkwvdNLuinnNXYDtHprJ3FiHmwU3J+eXEUlOmdCTsphqeSkWHYaXN6t9PZ5hpFo51a3RKMT+UkfxmjOTp/aaMSkApCpmV/HXTnbcvCMlMhS5N4rmVJS1PGSQ+fjvVjZ01lLn+pYxqsD+vLafF2nRB3OrxmJ84OmtaqVOhyQOQ968v1N2mZaQe6dNim/IWS64Sy7MyLytTTKYCJLQvLSOUoB0IqlWk5yjQuvfRS0942rKIoytkEP3/D/AgWoSwhAiEVecFwE5o378a+Vxcj1tSMQRdPRf7gPiLRxLDpj8/AV16P3LIOKLrhcngGD8fRQDaKAiJw+UOIHTuEPVs2SaoJ1CVi6H/RFHhK8uCrbMCKF+eiubYesZ6lOOfyix3VTjwgna8IKpKvjEA0rjRl2t4QweIDFVi15wA2HSnHFhnnDtdXIeZNICcrGwH5Lyh5euFDbXUc2/ccxcqDB7Fp117s2nsIFZW1Jp28gnynb5f/eZ/002bHg8qGGmw7WI7t+49h5979OHjoMMJS13ypS0FQhJ44IziROKNdqi75R7HwUDXW7anExm3lOHqoEaFEEO1lDAnI2JTvo2IyimQsjhIZgwtystBfhNqSLB8SrKPkf0jqtXbPPqzesRMbd+/G9n17UVFfC0/ACz/XAJUGCCYlPNtBMm6MJrBH6rVOxs4t27dj7/6DqKtvlLbOQm52EFw2k7vNe30x1Pni6FZaiN4F2egXzEKIGzdI88ZlbO9QlIcBhSEMKoggO1ZtrE+PRhLSrpVYvm0/1uw6hG2HKnHgWAXCIrRm5/B5BrlUqRw++KT8fD7KmcK24stDq90BclknfxK0qKGqmlBNzTDuNpVrWi/7u8uLe7t8bHGH9Ja/A/+v4bfYjiPHMHvZKtQ0NKKssAB3XjRd3hMpM7+1UuEU5Z3CvppLFXTJ9eGlnVXOsgdmfHIUiCcUhylncy0XcjgKRjqeUGw6Fpsp5SjDyXVQXtS7RrfDhIE9TllH8nQcqW3EQ3NX4UBVXSo/lslJ1yg25XCXj1780erK4T1w7eQRp8gtvKZMZZWNFhuGZ/rR2pJyHZWXVlajspLyEA1FeFhFmo3LOvOashV3YbdhrD/hNeUx+nFHb6bN/Ox6mkxj3fr1eP31NxgYvXr1xDGR/5559lmsXbcWnTt1Fhmy0NSLcqRbKceyWIUc7yl/cUo8lygbPXqUyZvuVrHIsLbM7jKyzFQq8mBa1n+7pEOrVU7F5oZKDGexYezBdAnLxjU7KWMzLduWtqy8t9iy0J15W7mcU8MZl+70J6bN5Jg1ezY2btyITh07GeUmw1MJzTry2raPLZeNx2vmxzTtvYXh6cYz9QVUbLKuF15w/nErXG6wRKMjpkFFL593JtzpKko6756vDeW/iu2QbCdo71vrQGwHysGASjd2UlT00Z3KSvvLDY9McBBgPPpTycnOkmemQzd3h5sJhmPezJMK1T179hhl5ZnCtFl+loEdNgdG7ljXUnmtO8tty8drpmH9mFYmmBc7debBgZNWo5yWQcUqy3463Hnb/JgeB4OxY8ce/9Borb0URVHey9RSeyefNcGIjE0yBonEhKaibISD8qEtH/TVVTVAVhDIyzLTvhsLQjiWDKPkcDM6VcXRjVo76moKAhg0ZQK8YaA0loP4oSZsXbEDQX8OYoEKRBsOoWNDGGUxCRwF6sMRxJoZWdIMy3hST0WcD7MPNOHLL23EXa/tx2821OJXqyvw42UV+Norh/D12bvxygE/GiRDrn22pyGBn7y+CV9+bQe+K3n9YNkO/HZdJe5fXIPPz9kn9xU4yOxkiGk6VolGiTe3wouvvbkTX3ltG765aD/uXrgX/7uhDp94fQ/ufnUHXtofk3DSJk21iNQdRqXU+Yk9R/Dp5xfhgbf24RdL9uGXS7fiu0t3SDqb8e2lB7DRF8I+fwDbm3Px6JI9+OWc1fjzvBXYcuCIWd+Ta13OPQTc/eIOPLC8ET9YWou/rG/AjxdX44FFdfj8C3vx1P4k9iOIROMx057LjgDffn4H7puzBz9acgjfX1+J+7bU4UNLjuCT87biWfFvCEkxQ17M3XAQDy7chh+/uhQz121Bo8jKzaEA5mw9ip+8uRo/eH05Zm3fh6OeIkSCnXEkmYvfvLIRD8w7gJ8srcPPVjTj56tjeGBpBPe8uBe/e3Mv9svDli8URBNeM+1debvw70q+Qbhzeu4H5O/nVvnbGifPtqsc4sZNgry5jr+vMxAcLuHeDxR+WqRlTmfP/E31/wN+G/E7yXxf8iz3dMtcghPfS+bbSQ4qehjHpnGmJWcck58cPJs85SD22t67Sffjv7bc6em0BsOkl4H3Z4KJm4pj45t8U/6ZSC8Xr22ePJ8u/nsZ93f4hI65mNgl37SHaVc5qEAUB+Nv2pD3bC22mfF32tYEcf5x/k8pH3nQ/9xuuZjRr6NZL9Ji83bLA+7yWPf1Byux8VCVk58pl5O2o9h08iNOOXgfR1FOFi4d3svIHe603emTdDd7z+N4eil3e03c4Ui6n8V9bXHHS8emE0stPVFa4pSf06Qpf1Gm4kEYNlNe7vO+ffsQbg4bGdCyZ+9ezJ07Dzt37ToljfR7wnse9ONO7GxvKh2t5WN6eIvbz6abHpb39CM2jPs+PZ77bK+tLMv1SAnjcAr8q1JHytk2DWLPxJ222999Tyhz2w2GnA12aUXbbBSqdk+Jdu1KTXrpuNNRlEyoclM5qZPi4GuvqTRkh5/eKVnoxs6YijVaPtJykJ0TlZTsuKxFZabOiR0n02cY+tv4DM80mc7p8qaikGGYF6cq0PKTvwbRorE1bHnYqbK+zNtC60tOV2gtX8Zj+TkI8ZoDHNNkWVinTNg8qZCkhSnzpWLzySefNGlkaqN0GIeDgFUacxo6LUV79uxp8j6TNNoU0TDiG980H15nQrK5HvF181oMH9/4FmLLZ7d8rHhB8nR2U3STrDok/s8fDxdf/zoSR3byoaZC/IdJxJHYuwGxNa8ivvZVJPZvNm6tEd+x4kQ9WjiStacq/pPhBsQ3LZCLVtpY8o6vnYdkU+a/q8SedRnzcx9sw3SYXmzFiyfCLZO23bJY/jCdRdrPHBGmti7OWL/TIwLHkV3mmcZWzUF850rp+JxpOS3Bts5Un9ZIVhxAYtfq1F3rJA5sQeLgttRd6yQk3fj25am708Nyt1YOtn+yoSZ11/bgtGTpuaUiXoSStCDxINCuCPWeOBqiEVRXVHGuIECLhcJcJIJJ1FQeQs2aDUB9FGUSlWtcNucEEereGR06d0V2TMahI9UoX7EeqAvjyPZtaK6pQqShFt27dAUampDn9cMfCiDeWI/coA+5AaCqFvjXG4uxo6IeUU8OahujkoX007kd0JDTA/ujxXji9bXYJ11OczALs5evwezdldie0x2NniK079gbNU0xHG6Ko9obxJyly7Fy4y4ZRJLILivB0sPAw4u249UDUWyqlnHJX4hYdnsciefjSKAjFh6J4q9vrsb8vdVoystDorQEC/cfwtNbD2JVrADbdxxDXUzKXVSK6kAuVh+rxRs7D2HZrlozbT2c48W+aA4OohCVoWKUN8jfRUzaUYa4V+YvxuYjNdhV1Qhvfgk8XNszrwy7G/zYUBfCcyu2QVoaccl3a10SL22pwsvbqrDqUBTVsTzEc9qj3FOAHZEcLKuIYubKLdh0qAHS1OIfwuFkHg7Fs1CVDCBBha64VyIbh5CDfcmQ1NGxHm1MZuHRV5Zh8a6j2FrRgGr5FogFvKiQ74c90QA2NwaxaF8ddlQ2QkZ7iRHjo1feEfwekoMmtMHBjpIz/zbnnHsdkHMtkPc+cbtVzjcCoTES3gr/p35L/Sfht489DlVVY9m2XXh9/WYs3Lwdu48cQ5SCOv1T4d3QzX47Ncu32OYDh/GGxH1jw2Zz3RSW77NUuJagMu9gZRUWbdmO19ZtwvLtu3C0ptYo+ph2nbyPVQ2NqJaD33GWRkm7qr4RlfUNaOR3oLhV1tVjxY7dmLdmIxZv2SHpVkv6LeduyxaTdFlXUwYp/7JtO3FI4hr/VDnSMe5yZrnW7N6HNyXeWxu2YOP+gwhTEdRCnPrm8PFyN8vfHOt5uLoGS7fuxLy1G7Fi+25UcEMQKXemfN/LpMsNIb8XH+hfhALpl0x7Hlce2rbhWd4J3vPdMGfKEc41Me1ovgHplpBPsgS65fpxQ/8Ssz9B+ve/uwz22u3GkM+v2IL6RvnWsvFS5TK3/EfK4i6fV66vHdkTo/v3REDkGHd+xKZv3Z20Ugrd1DWP9Pbhvdufhxt3HOuXHoa43dLzIHQrFzmR8lr7Dh2NW6+ePcy+BVyGrKys3fG8bFr2b5XKNir1aK1JZejo0WMwZsxoXJDa4JUHrTh379njKCqF9PLYe5552B8A6Mf1SgllWu4Sb6EfsXHstaUlf3cYwnsb1mLDpKfBg/Itp6sTzqK00MKUit2s7BPraJ4J7rQt1BvQmIjy7JNPPY1/PPIIHn3scSxZutTsns4p6dQFuPN5O3kqZzc6Lf0sh50NOwyrjKRyzv5i43S0Iqi1YBVo3ahwYxj+qsNfW6hopBKPSjsqOpkGz7Zj44DB/DhFmwMFD+ZFU3RulsNp6lQwMk1OX2D89LwJO0UqMrnupVVwMizX3mQeLEMmmBbLQgUqN0HiuiJMi4Pc6NGjM06FJ7xn29CPvy5xajqn0XPgozUm684d1JlvpriEyltuJsT82F5cp5TT+rnOJ9NtDcblJkYLFy409eOvp9OnT8cFF1xw/Ne+9xLRtx5D84MflxcxF75+41KuLRN57JsIP3YfAud9CJ6QM0X/OLEIGu+ZhtjSmYgtm5X5WPocPDlF8PUdm4rk0HjfhYi9/vCJcIueQvTVPxtFqrfLAHhLXBst/DvIByQVbE0/uxXRF36N2OJnzBF97W+ILnwS3vY95OjFlykV4QRN37oUsbceP7k+aUdy/yb4J92QiuEQefRehB/5Ojy5xfD1GZ1yPZlkzTE03n8xvMUd4es9KuV6gsb7LkBs/j8z5mmP5NE98E+4JhXDIfLEdxF5/L6Tw0o6UWlf5uMt6ZIK2TrJuko0fvMio7QLTGb9zuzvIL5zFcK/+agpR2zRk4gteRaxNx9FZM7v4MnON8/W4xdB3gUVso1fnYzE3vWS1/tTrqdB+pqm+y9B5MXfIHDRx4wiqGUk7Hcul+f9BILnfwTSKaTcMxP+yxcReeaHCJx766nvfBpUZDd+eQKic/+CwIV3whPkliwnSBzdjaZvXigSfh38Iy5IubYtuBdqYcIDb0zGpixa5UfNupXbXp6PmsNHkVNchIGTpS8JZeHwynWo374ewcqjcpuNPpMmAe3b4WCsGSFpmyxPDPvfXIz6LdtRJONitKEWgzu0x9KnXkD51oOmX5r+xTuR27UDcOgYlj77HLZu2oCOg/tI/kHsO1SF1zasQnZzPc5pl4uPTBuO84f1RofcbOzduRee5iZkJ5oxYVh38JV4bs1urAwX4mijF3ePHIKPTeqCy0f2RZfcOJr3LUe/vHr0zWtAaYc8VATy8feV2/HqtmNGqTk0J4Rbh/TDVSN6Y4D8naIxhoNHjyIu6R5prkTHgV1RCx/+sXwPXt4bQw1KcFHvDrhp0iBcMLwLyrIK0Hz0EBJVxxA9vB0D+w0ycd/aXotD8QCq5W/q0n6dMLbIj91792HV6hXwe8Lo7KvBRy8ahUsHFGFA147Ys30rvL4AwpUHMGXCABHFA3h5fyOeXb8PVfVR9CvOxw1De+PGcwahb3EZ6mvrEa44jJoDu9CvfQ56d26HdbvqsLS6EV4R5gcV5eHSvh1A3c6SfY3YUFEvJfFgaGE2pnRvh4B8qjy8agfqkjG0zwnjlkkdcduMvjinbz72HNhrpqI3SfsP7JiNgWV5yJZWCHnke+JdsvZj2yTVv3IdV6/0OdwkyCd/A35577hxEK04uTmUDXf8/P8HKy7vK6/ET599ET+R4/G3FmPmkpWYvXQ1Xly5Fpv2HUTXdiUoK8x3wssYulP6g+eXrT4+Lf2SMcPww6dfwC+em4MnFy4zO6m/sGI1Nu0/iKHdu6AwV+qa+l4m9tuZu64/+MJc/PiZF/DoG4vwnOT7/PI1eGX1ejQ0RzC8Vzc88K9Z+NnMlzBr6SrMGD7E7Lgeiyfwt3nz8Z1/zsQ/31qCnFDQKES//vCT+Nvct/DskhV4YZmTTpN8347p2+t43hYqFemyfu9+U/ZfznoZT8xfImVYhRekDDx2HTmKvp07otDsPH0iPstPhesjry3Et/8105yfWbQcs5ZJXMl34aZtKMrLQc8OZSY84zJOXXMYP5c2Ylv/U9q5b6cOWLJlB+579Gk88vpC0+7PS7tRQZyTFUL/Lh1NGdPL/l7Fvhc8WzrkBrGnpgmbyxsc95RiyygU5VounLO4nbi3/kzHuXbuE8j1e/GxEe1w4fA+IiedOu6n538S4rdp/zHc89QCs8akyZPpmnMqn1T5nIMb8yUwWvrbL106Dj27dc0oq9jnS7mPu11zY1hu7rP/wH5TB+7WTfmM/txUiDt1B4MhMzV80+Yt2Lljp/TVzcflr9NxuveJMiGVjdyZfdeu3agROZVLibFOY8eMMXLasWPlRqbLEvnJTn/mmo+0vtyydSt2795j7rm7OeOyDn169zGGNEwnvyDfGOXsFxlu585dRobmzvDxWNwo5lhfwmatb6jH4SNHcETG5W3SLvv27TcbDFF24z4OTLNv374iE3YxaZ8JLbUB1/Q8dOiwUbjyGewTmZq7nXN9UNaF0+pjUm9O4Sdsh527dqJW+p/S0hLzXnDHeJafGy1xAyEud8Od3lk2Wr7S6pJrpjLMpk2bzX4bbB/K+mSXtB2tWTnDkvK9yXffXnn+UdMGW7dtRUF+AQYOHGCWA2BVuP6pXc6uuqrabFDE60yc7vkrZzeq3DxLcXeevOZgQiUlLR/Z2RJ21PxlhUpGhrEDprtTYcfGzodrX9KCkAMad7mrqqoygwuVcEyHnRvvmQ+VgVRssoPlr0JUEL755ptGsbly5UoMHz7cpMd7rn3JOOn58pp5U7HJMlPxxzyYL/Pkr5k8Zxok6c6Du5ZTOcr4tIDkWpvc7Zydc6aOk3HozunvrCfzpyKWSkZec3c+DszOQs1OGd3ltvlSqfr666+bcFx/c4wMtEyT8dPjWNh2HDzmzJlj8qb1J39tfP/732/yJOlx2jqJLYuNRV3y6G4ELriDFUz5nEri0HaE//hZuUoiePHH4clynoGFip3o7F/C22sEgjNuh3/Q5FMO35DpCF54p7zULsFXnkX0+V8C4UaTrm/YDKNgTNYeMxZ/sTcfMUoiX7/xqQjvEMkn/PvPIPL09+XrsBmedt0QmHi9o2iVsicr9hmlKv9qWdZ0WDdPYTuEpIzp9XKOqQhe9+VT2iW28CljKRjf8AZ8w883Csx0kg3ViL78e/j6T5RjQsr1BJHnfmqUo6HLPpkhX+cIXPw/8OQVp2I4xJfNcpSEk96HwNjL4Rs4ydQ9cWSHUeoGZ3wQ3Jn5dERn/RzxzQuRPLYXfknHU+AIY60Rnfc3NP/qw0hWHzHt5h93FXxDpzt/f+IWX/0yEtuXIzDlA6kYKRpqEH3pt6adAlNvSjmejiQiLz1kpgYHL/yoPIOW18aitW503l8lbB08HXrD121wyicz0fmPI3loG+LbljrlaeVvJL5mrjzvJ8x1kErWtHLQCjT2+t/h7dQf/jGXplzbFty4JjchbZCUI5iUD/gwsuUDvHLDDmxfJ322/AGNnSZ/P/JxHpOxY+vil5EXbTa7kXfq3w85/QeiKc/ZnCYQiGPrvNdwYPUqdMkOobr8AGpFINm/8RBqIwl0GDscY2+/Bl75IJ/z09/ipX88isbmeky87hKEgjmI+AMoGtwfAwaMwogh3dGjU9BYJh5rCGLNzkopaQC5AR/G9u8kYy6wXMq4u9EHb0EH1FXV4XBTAmERijv3K8agXsNw3rARGNGtFwLBAmxrTGLmih041ABke7y4ekhH3DCsFMPbAz3liCfzsHTXViQKQ5JOJQb26SfxgHlvHsDRcCkSDUl8fnQ7XNIniGEi07XLCaIQcXQvzMKILvkYOrCz1BGYv/Uw9jXFzG7kF/UowtgiH3z5RcjvOQAdhozAkFGD0b1DltQ3D5XRLKzauh+NySDy/TGMGtAHkj3e2laLxfuOwpvlw8juhbhlQjcMlK6gdzu/Wdu0a14IIzoVY3KHQpSVFmD5rgYsq2qET8bKAUX5uLhvGWLy3BbsrsfGcs4EAYYV5WBa71JkiRAX6NoNAwb1w6ABcvQqk3oGUOfNweLdTWj25iMejmBk1yKMkPR9ySgCniC4vqny72D7GZ4zHf+HyAuxYPM23PjDB40yc295hbF+pOUgLRKpfKQl5yur12FI967o3bG92Rhl15Fjx5Wb+TnZRpn35IJl2F9Rhar6BlTLd+vRmjqs3LELb23cilumT0Iw9YO5/UZjHrf/7HdGGbn3WCUqac0obuW1dSb919ZtxMGKamzYewCvrd2IA5VVuPPCc1GSn4tYIo4nFy7Fv+YvxU4JWyF5PvbmYizdusMoOavrGlAjZWB95q7ZYCxIzx8x5Hjedsr5nJXr8JFf/NEoQQ9V15gysQysw/6KSmO9SivQUb17oEupMx2XcQ9IPT/7+4fxq9kvY/uhozgicRmnSvJlvakwfXX1BqN0HdG7u4lHaG3K+nK90r1Hy6Wu9fj9y69j474Dpt5V8i1eXd8kaR4xytzendpjWA9n85azBdtWPPMIeD0YUpaLxQdqUV7fbJ4h31tjsSkjwUmKTSoaUwrNE2fHXy4RlDHkloGFuGFkT3Tq0PF4Hu7DviPuw9IUjeEz/5iHrYcqTDg7K8gpk1VsymHc4tx1GB0KsnHX+SMweeRgI+/Z9NLTp5yyZOkys+RWuby3lPUoy1HWo3zWoX174/bKq68aBSiVZpT5aGBC+ebAgYNG4UeZ0F1mdz7W3X1N0u+Xr1iJJUuW4PBhZ+kvps+8qcgcOnSokdlWify1fPlyU7aePXuILFhjppZv2bLVKF7DYWeaNGXjaVOnYugQ7tjuMetjbt22DZ1F1qVCjzu8V5RXGvmuoqLcKEW5EQ7TJRs2bsCCBQtNuvv3H3D2mWhqNjIuFY60iKSCccjgwafs99DatXlmqWt7UFm7aPEiLJVnQLmSyllOI6d8zg2SFi1ebNYepezNneoZZ/36DdJW8g0psi/XImXZqMhkeG56e+zoMSOzsh2ZPg1yyuX7iWEpL898bqa07yGziTDrzDTnzptnDIB6iyxeIDLqwkWLjMKUu8Hv2L7dnIvlO2y8yN2sETfopTzODYy49igVozz379fvlDryUJTWOP3PI8p7DnaIVLDZ9R7ZUXFQYodBC0Res5NmJ8twPNjxcGDgAGE7VAt/aaHFIhWNVNTRbJ3pMA3+IkVrUHaM7BTnSYdHBSQtJrkZDhV8/MWKFoi0SOSO4xwYqWykUpTl4y99tHRkfAvLwHJS+cpBir/CMV2mxzJywLRKUTdMi/XkruVMk3lQqUjrR1pRugduwvgsvw3Lgxv4sM7suDk4ceBjB0/LUebPPNhJM667zCwn0+ZgP3nyZDPw0Fr0kUceMW3N9IjN35adea5YsQKLZVBasGCBKe+FF16I22+/3XwEEHeZ32skju01yrXWiL74YOqqdXzdhyFw1RczHsErPgtjQtUCVLAGr74LoQ//GLk/WYGc/33BKAvDT33PKB7/HcJ/uQvRJc/A074ncn+0FLnfX4jQrd9B6OZvIefb85D7wHz4Bk2BvwXrSuIt6ZqxXs7xeXgKO6RCZkD+Vpt/8UFzfidQoZg5X+fwduiVCnkqvonXmjBs2+xvzJY6f9sokxt/fnsqRMvQkjLievaxBY7yrjWoODXWqqFcadu5yP3pamTd8TOE3vcNZH9tJnJ/thr+qTf9+wrrt4v8vUcevz91I+WkkvMMSexcjWTNkdRdBmLSh/71S6mb1mmrPQnLbRSbxOquvHIhwkz3UcOA/FzUHq1AxRrpZ8MJdB82EMF2ufI3DNRUH8GqBW8ieewoShgNMt6IYBnPDsjfTRaSgQSyEUO5CDThahlDCksw9PIL4e/SGcnyKpQvXImSxgjaBwNorq9GRW0lPDkBdG2fh2SODyu3NuKhRxbiJ7+ZiVlz3kRjzIP8kg5ml29Oky6VY3iPLgjVHUUw3oDtcS+e3bYH3/nXTHzt18/h+YUbsOegFDvmR2NExpBqoKohbn54bCf5DOuZj645Mv5V1aJjDBjbAzIWeXC4sQIHYmFUNgO19SLYHm1GbjwHxQkvJnUIYgCa0TnehOFFwHUTe+MjV43ENeeONeXxy9AV9FLQlm8DbxJeGWMbIzFEPH6Uds5FIhfYVQX86l8r8IPfPYG/PDUH1VGf+Esfyg2ZokA8AtTVNCIi8SOBZmTlR9G+EMiqL0cvP3Dp4ALcfl4/3HnhcEzo1UXa2Dw0eKV8XmkDT8LvTCaXoTDCZ5sUwUYc/FRPyqPlEqvDynwolmdYVxPGi6+tx4//OBs/emgm9lcC5fU+syd9JBowwno8zvW89bP3vQKndnIK9xf/+Ci27D9ojElz5G+wW7sSjOjVHT3at0NuVojqIaNApCKSSje/60dv7py86/BRY2lIpeOUQf1w2diRGNClE0JUZsq3FadZf+4P/zhpKmldUzM+8MNf49U1G01fEQz40amkCOcM7Iux/XqhS2mJsc7848uv4/V13Jgs9Z2W6qLkTTb/mmtxf2PtJhyoqESfTu1x4cihOHfEYJTm58MnlYrG4vjek7MwZ9U6E57KSW5Ws1Lq/qFf/B67jzpr4OWFguheVorhUneeswLSf0n4Nbv24st/edxYoXL6Osv+zUefxlMLlpk1aPOljUb06oEPTJ2A6yaNQ6+O7RCS+pTX1eNbjz+LF1esNfnab1JTDf4jPL98NcLyLT60R1dcMno4Jg8acNxKtEm+hT/2qz9hj5TvbMK2k4Vt0TkviLsndTc/JBGj2JRwJyk2pbdz4jr3Rslo/J0wPE/rkovrh3ZG965dpA88tS+z7yfP7sPy+sY9WLJtfyo9x52ymsnD5Om4MV8qNv2Sx3WjemPayIFGvrHY509sHFo30viCG91cfdWVuOWWm41MSJmIO2Bzt26vjMnOzL6wkQ+nTpmM66+7zshVlLOqqqqPp2fzSK9DJtxxmO6qVavMD11XXH4Zbr3lFlx3rXxnyt9DTm6OUVAyOGU7xgvK3w1Zs3aN2Q+BSrrLL7sUl1x8sVlzknIo5TfWn+Ep17HtGc8jf5+DBg4y1zQMmjRpssiz0ySss87qunXrjGKTfuefN8NMt6a8yLKxnQhlWUI34q4LsfcWd9vz2vrzTCtYKivZxuefdx5uuvEDuPaaq9GhQ3sTJhJ1lkErLio0Zx58PnwHCgocS87GxgbzLHJyHMMmug8Y0F+uE+Y5TZ061TxXKjJZdm40xPwoFzM8YZps7/yCAtNXOW3uzNocOmyoMc4ZMGCgPAMqY5eYnezPP/88fOD975dndY2xSKbhEa1I3XUk7mtFyYR+5Z1lsFNgx8yOix0TLR7tBjfWnJyWiFbJyQ6ZyjhaY/JMYYpKRDdMk0pBWlzymgo75sG4VGBykOFaln/+85+NRSV/KRs/frzJg3lyGvnWrVtx/fXXGyUqd/6mwpOdJX9xohKQv+xRYcjBiLCzsxamvXv3Nr9CDRw40Cg26cd4nP7NsvKaikdOe2daL7zwgqk7O14qCpkf47Njdg8ahPXhwLZp0ybz6yPLyTJyILhWBkuWZ8KECcaSkuXlwE7lLBWetAylgtV8OAhMm+1xngw4rMtNN91kPgYY/w9/+INRMi9atMi4sa3ZbizvL37xC2PpSuXvbbfdhquvvho333zzWaHYtERm/0r+OXU9TJI4ugfRxU+n7v6PkA8ab4/hyLr7Sd4g/I97jHXoOyFRfcRMxfYUtkfO156Fp6gDH2rKV5C8PGXdkX33E8a68v8HVOQla46ikdOST7Pm5P9XpN4BM3VePmYObj1tWRI7V8k/cfjHXQlPfimiS59L+bRM5KnvSYX9yP7KU/B2GSij4MnDoCenEFkf+SmC130l5fJ/A9+fRMV+Z6mDXtKH7tuA5JmuP5qIoflPX0jdnEp0/j+RrOcOx+9tstjV8jDKTfmglufMEWPA5PHoPmwQYuEo3pz5EnC0Grm9e6DHqNFIFGchnvRi+8Jl2PrELOTsOYKOx+rRsHwdDmzaCr+MCxUynkVz81AtgtmxHB+GXH4+ek8aKy9TAnuXrkXgcA18jWF07dwVRSUdkFPaDjXyJ/z7ucvxpxdexxML52NTVTki+SL0F+Qg4k3gyLEj8MZjCMkrzglxM3p1wvtH9EF31KApUY1jsSZEC8sQ7zQEiw578YNnV+CJpbVoyOLr64UvIcKV1K6u9rDUtB5BTxPysqLIku/+AhkaQ8GojMteUD3oa2hCcRwoijXD21iOLG8DisTfE68Gmo7BH29Ajj+JgMT1xerhScj3QZJpRZAt56DEC8tYF5Pxv1k+E55+Yxd+/ehi/G3WAuyojqA2UAB/WQ9EsksRySpAVcyLQDZQGAaCDZWSXzMSngaEckXwhghNIRGcI7WgXYtcwsOH1HQUXObLjJYy7nK3eWok6RWRP9GICJPc7dxY5cqnK3WdUfGft2g3HvvHPMx+7i0Rkrahtj4LRaX9EcrqhHBTCCGPCHHNflBszE5mSXtYzbfSlqGCj2s//umVN7Bq524ZJr3oVlqCb996A168/8uY992v4Y0H7sGv/+d2jOnTS947D3Llu2/BprT1jOU9ooJzfP/eePgL/4NXvv0VzLr3C3hVzh+/ZAay5RuVw/GTC5Ziz9EKR0ku33Q/fuZFvLZ2kxGiOpcU42vXX4E3Jb/X5Hhdjme+/jl8+IKpyAoGnG9AScQI5UxASKb+I3yjc7NDEn4aXrjvS3jpm1/Cy/ffjSe++hmcM6ifKR/Lz6njzJvhud7lJx78KyrrGozyYGy/3vj1x2/HG9/7Ol6Tus+R+N+9/X3oKm2SJXVokG9+rsHJsJyu/sgbi8x193Yl+MkdN0u5v4ZH7voE/vWVT0n8e/C5Ky+SugeMJegPn3oe5TUn1txmqVPVQHFeLu6WujO/2ffdhbnSbg996sNmOjoVGrT05DT/swX7PW7P5pmnmNA5Hx8d3QUBdm7mXXAOq8B0pqJT4cRe0Po7fnyHxrUL4I5RndG/d0+jbLPYPHhmvvae17YcpKK+CX+bvx5NEUepZ9M1efAs8J1MyDcVp6KTa4d3x21Th6FTSjnmTo/YvDjdeM3adUb2mzB+gmN4Iu/tsKFDjXxI45jKKn6DsH5OHO4MTvkvT96hfCpOWXbj46TbUj3Sy0CsG+XWtVIOxh0+dJhZ4oy7pxPWNSvL2Smca0rSMpPXVmlLuY3xOnbscDw9TvFmGLY3/Vg/yn1+kR9D8nfFXd+p8GN4KjgH9O+Hfn37GsUlp6FTcUdZl0pcWk/GpW1ZDsqboVCWSZP5Un7kxlBMhwfdeRDrlo4NR3imQtHKp8OHDUPfvly2INfIt5SXqYSkVSYpKDgx448WtKS4yLHsbmh01gamVSlh+1DGZVaUOzl9vnevnsdldKddZWxNvZMsS1NTo2l3up+oh9dMQ6e15tAhg9FJ2pkyLg2tmD7zpnXnApF1w9JvcF8Jru+aTqa2UBQ3qtw8y2CnwA6JHR0tAtnBUnHGDosdIztp+nEwYofIAYluNKPnmWHZCbmxHQ3jcCDh1G7+8kWlIztF/srDeLfeeqtRFNLqkPlxvQ8qN6lo5a84tF68/PLLzXnixIkmPXaMDMcBhR2oe0BnvsyLHSAtIak4peKP5aMyloMcO03mTeUoBygOIqwHFbCcmjBlyhTTBixHeofJDpkH87UWoiwby3XNNdeY9Tk//vGPY8aMGeae62ZyEGN5mB9/2bL52s6dZyp677jjDowYMQL33nsvOnfujKuuusooNJkXLWA5JYD5vPbaayZtWsPeddddpu3YnnYgSC/zexFPSRck66tatI6M/Otb8kUThre0a8rl/w4fp7lf+kkkG2uR2PbOPuCNVWosgtBN9zuKzf8Cwcs+Bf+oi5HYt8mxHkx92P43SDZyQxv5e5EPIXO0QmTOQzKK+RC89m74BkxEsvKAWTu1JTj9PlG+z6w9yiUK3k1EOXVd3uPABXc6Ct5IM6JPfDfl2wp+6btyi52NrvY4FjYnEY8i8uJvgVDL0+HdOD1VG4WFZ5coB+VEeP2I8zOnWxeMOf9cJEQQ2SAfz/UrV1OjgZHTL0KyrK8I4AF4yxux6ZGnsfX7v0Lt357Cmt/+DRWrt0j/nY3c/oNQ17ErmuSj/ry778RFH78JuX26A/uOYN/yDWiubkCzx48eQ0aiNuJFucgKb647gCXbD6CmqR7dO2bj0hkjcev15+EDV41Fl9IQQt5mBANJUH7gHgSlxXm4/KIBuPH8EfjCOb3x0YEdMSnbjwIRRrgZTm27HDy/cSG2Vks1pUpZ2T40S4Ub8otQ4clHPcpQE8lBs8gCxxqABimDNxFASSAPBVI2/nTpyYmiobAee4MV2BhJ4qC/CIeyS1EeyMWivcfw+sZ9WHegHBURKZOHu4v74PWEEJSjKZlldkpftuUIlq5ciixvE/q0D+L8MT1x2xXn4OarBqIgG2gWwa8h6UdMrr0B+S7ISsIn5Wc6tQ1e1MRCqE+UoDpZgO3lSSzYfgSvikC2trkGtVL2OKJISn8ooqTEkT8JydMoN/3yjwiU/HungodzInZV1eGfS/dje508v1A2rp4+Eh+9bCw+d90g9JHPFE6PTzAdJiSEkk3yYkj6qfFYabvw24cb6FBRR4pyc4wi8zNXXmTWgaT1YOeSIrxv8nj88EMfwGfF/RcfvRUfmDLh+JRuIl9RxkqR/ueNGHx86nmHokLcceF0DOvR1ShpqKTj1GsqBPeXV+LRNxYa6y3m+7mrLsJn5ehWVoqAfCdSITqyV3fJ90Z88LypLKzpljJBZRJLQ0vTL197mZk2z7oxzwn9e+PW6ZOQJ50E3bjRT01jk7l+fukqY7nJa1pNso43TBmPLlJn1r1XxzJ85ooL8dM7bsYnLj0PD37ig5g0qJ9Za+9Xs18xZ66pec/7r8IHz59q4lg4ff1/b7wWN0jbsa24QdKbG7aYMlnYDkk5zh02CJ+67Hx0KCwwdaQF66VjhuOGSeMQTC3xs3rnXnM+W+AzIexn7DXPnJ5+27D2uGOoY5hgrDPlkE5JzvIW8L1MHcctNuXtoIKtf1EQX5jQFaP69zQyGtNz92M2L3u21+7759fswjzp4ylnMG17lkDyP6025VrcaLFJLhncFZ+U8ah/L2cTIaZhcedNd1piUnahQozylw1L5R9lIJJIKQYpm1HJSHnRuEv92KfznbL5uA9bDzf23oYhdKNirqKyEqFgSGS9E0sU1dTWmLypdGR41p0yL8nNcfaV4Ow9nhctWmwMWt56a76xHqT8RwtO+lEW5UE5mnIj86SczLTzcnONu4VrfdKdRi0lJc4zr6+rT5UjYJR/jM/p10a56ZKtmRcPN7bO9kxsOB7cmIh15w89lI1tu1tisag56O425qEugHAaOuH0fPpRniXMj3I03Titn/2ALUNdfb255hR9W45G6aOo7DZtJPVke/GeUCdAWdrmTdmW8akk5ZIAnE5PxebUqVMwYfx4E47+NrzNV1Fa4+Q3XzlroNKQnR87Gm6Ew46OAxLXb2RH7nTmxUbxxl9++EsNz+z80ztMNxx0mSYViEyPlpFMa+zYsSZtTl+nspIdu1VUMm926syLykPmYePbstCN8W0HZ+E94zAuLUeZHy0jGZdT25ku41mFJ38lpGKT6bPeLAPrk6lOTJv+jM/BicpaloMWosyPdWG78J5n/irH9O3GQmyHTNaVrC/DcSo+jw9+8IO48sorjZKUClrGYXyGozvDvu997zP5s658dunt8F4mMOl6aUA41pH1aVbDteVGqePt0Bv+ye9LubYMdzmnFZv7iC18Esmqw6kQbx/fiAvN+UysBjNhlbbeDJv1vB24Dmh63aIL/uXstn46/CGEPvgjeIraIzL3z4gtmZnyODPMupxpeceY976NqRBnBnfqDj/1fXPtP+daadwTH4rpJA7vQHzda0ax5y3rjsCFHzXu3DCnJbhpEPEPO8+c3y1wp3+um0r8w86Ff8xlpu5mTc2w8+HZEtz0KPSxX8uFF5Hn5ZxG9NW/IHl0F/xDp6dc3uOwK5cjKX06bZw8fId8How+bzo6D+qPYzXVePbJpxDbvQ9dzr8Cwy/9ABI5ZfCHpZPZuR/r//oYXvv+z1AxbyGym+PoN3w0rrn3ftz8/R/jjt/+GkNvuxyeLvnyoHzY/uI8LH/5DXiC2SiRMaD7qLHwZeWjSfJfvnUvqmJBeP1BDOrZCRcP6Y5R7fzIF7+68r0I+kVISkYRl2HwWH0Dnp7zCh55eglWLVmNyblhfGZ8D3z7uom4fpKMBdkeVAbqcDR5CHWJKpTmJVCcH8Cx6loc9mZh3uZj2FwfQH0hdxQHFmyqRG2zB9nePJT589GzJIDiPClyYRK1ObUIlyTw/P5q7Axk4aAvF8vDwJ/fWIPfzHoDv3lqDrYcbTAbCjXH+eOjByFJIy5jNpWbm3bvNZv0oLkSPYo8+MCYTpjarQA9cuUVDFfLmCn5ZOeiVtL0ZwGlJflIRuLwJfOw70gM++V1rsnxY0sD8OSiHfjz3KX43dy3MJMzFiR9jycCXyKCkLQTNxim+MkjEfIjSetNCjrybKncXLt3P3Z6O6CusBsC3BRmUi+c378IA0UmCzbtRbavHgmmx8QEj1cKJWlnEpBUaGo7UOHGL6A1u/aZ3dHJ1RNG48JRw4zSgt9H9uAU9AkD+uC+G6/B+SMGG0tKN1TyFci31vQhAx0FpOvbigpOTi+n8oXvR22TY0nPqfDHamrZu2Bgt864euIY5KT9QE5FDTcOuvv6y9GpmFZP8n5lfMUkjvjRupTKUTdMg9PUqXjkNyoVrDyY1itrNpgwQfmDu0byp+Up6+quO8NdPm4k7pW6j+vX20xT33n4GFallKLd2pWiR1k7rN8j/Z4cXBuUB685fZ8KWipq2UYvrTzxwxlraQ8qhM1mSy44nb9Ppw5mSQDmwzVEzxbY5uZZC6x7OgEZNz43bQA+MaojcviDjVVs8uUwcVMKz5TSkTujDy0N4asTRcaRZ0w5LB37vNOxbizP0h0H8M2n5xvFGtN2lKqSp8nLKa8tO38MmtavEz5z4RgMFZnKzuqz/jzSoZPjLnm6ikLFHZWZlPkoS3HTICq7eJ8tsgyhFWUkHDbvOBVs7jzceVl3HqybvbZ+dGM6TF9u5H+n32edqWhkdTktnuE4HToWjZt4Ns/+/fob2ZAy1tp1683Mv8GDB+GC88873u5U3DH9UMCZhs60aKDDfocGKRYqTmlMQ1hP/hDCcNx8iP2JVYKyHEzPysPEXSeL2y297sehH93ol+psbDge3ASISkZH7nXSqJQ60giHUOakW12dlFuis4zMi1CBSz9arNLNHqatBboThuHGt2wPWqYyDNuCdWe+ebnO1H4LLVn5vowQ+f22W2/BHR/5MK668goMHDDAKMbdYS2Z3BTFjfOXr5x1sMOxij2eec+OzN67/QgHIhunNRiG8XhwgODBX3/YaXKAtBaS9LfY/K0fz3RjeWw57HU6DE8/HjYey0oFoVWyUklrp53TzSpWGcem0Rq2HRiPcXimmzs/Wwa3H7F5WJgX4/BgeXimwpLXVJiyvNb61Sp7GcYqdpne6cr7XoPrUAZmfNBY88SWz065CjLANT/0CaP8CVzyCQnY+rtJuPFM+E+fP+lo/sNnEHneUSy9E7izNklWHjTnt4XUgdPBiSd08mY/3LCIO5E3fm2Kc3x9GuI7VqR8T4XKvvS6hf/4OYQf+99UiNbxFJYh5xvSvoEsaZNPm81+zhRaTKbn3Sx5c9Me1rE1uN6oqd9XJ6Hhs0OMstnbdRBCt7RutRhbnFJUTrzGtKG3tIvZ7MlYL7a0hEHFAXM+k02H/i9J7F6DZFw+OvukdurnVPsh0827nTyYNo0yA/4hU+Ep6WR2nE+43xH5wDQbFAVCzlqm73XYNaYOR/3hRVL6hbB8XHt6dMWkG65EQc8umPfWG1gw+yWgIYoh11yP/ldeikO5PtRQ81iShSPNVdhybD8Kh/XH8JuuB2ZMQvZ5U9A8uA9iRdIH5wRQ/tobeO7P/wDXiirP8ePcW28CenQ360PGJGufCD+53gAi8RLsrizF7iiwrhJYuvYQaiLZaPQUoCIRwlEJX+7Lwlvbd2Hupk1YXV2NOfvLsbIGOCTf/XyTs2VcKfFG0Dcnhu7xKgwJhDGuYyk6iTCVbIxg8aFG/H5NFR5aG8fP5x3B8+t3IpLMRVYsC0NKe6GTDEfF0j0O690TuXFJ0R/AE6sO4NeL6/CbFbV4aN5+bIsWobldfzTnd0c8vwQRGbqa4zKe+XIQboojymhSFpG1gWAefPkdsK86hs1NUq/yBsxZsBfV1fXIFeE9D1H4GyWYBO3dvjM6BEoQQDE2SDm/98J6PLILeGJ3HBsieTgYK8GxcAECxX3AhWZyAjFkJ8NS9maEEhGTH6emxzxxGANM+duQp2rckkEPop4GVCYacdgfxJsVwCvljXhs2UbsbWxAk4ca1gY0JOrMTvoV8kwazrLx873M9sNHjKKAgvjUwf2dP315vu4nzHtag3HnblpVGlxjEpUAxXk5RhFJ3HGpAOCag4Tp2Gh7j1aY9TQpZNNKtHPKqis9Xyph2xXko3/n1IyMDK8enViGdgWp8d89XkoanOpJJaeFeTZFombDIlKQk23WB2U45mnhFe9pZcU1Na3P3mPliFDBJazdsx+XfvNHGPOFezHq89/A6M/faw5z/bl78YU/PWLCMv8d0tYWFtEqGKzFphubr7WYNhaCimkXtggtOD82sRc+Pq6buMk7KW3J9jxFsSnXtNj89OgOGDewt5GlTnrGTM91T+y9k56jCNtfWYtvPT0f1fXSKUvaTJfvHL8PnLDixvByH/J7cdWIXvj6FRMwenA/Y6mXKQ/rZs+Ufbi5Dvdo2L9vv8mba2yuXLXSKLa4wQ7lHE6Lph8VVw7R8yMAAC7HSURBVFQOEiq/qPSk7MRNbdzpW6xbJj83AenjKTNxbUlaXTIvzjzkOpzuF5UWjOFI2KRlDUZ27dpl2mbatKm47NJLcKkc06dNOz5TjrB+TNOuHUpMWwpUHjJ+bWoJNUaRoOb7g0pM7t7uLJ0mw1JKlqO1K5W/bA+bR/qZ+RHet+RHmGauyLh027d3n2l/WsRSeWkUsKlnz4N+VFjOn7/A+DG97OwccOo6v2nYVmxLwiwYh2GiUheG4ZJ2VGzSndD6k/lyYyRuWESsTM/6UYHN55Kdsg61tC9rL1k5e1EwPb4DLBeXaaPilfFtXUn6vaJkQpWbyml5Jx0J47CTsoe9P11a6f68P10cNzYsO1GbN6/d9+TtpJkJW670w/q5z5lIj2PLxsGJB8vLjwV3OBv2bCR43d1GQRN59N7jlmzGanPrEngK2iEw7cx2rvYNPw9Zdz120pH9lSdPq0hrlWZnLSoq19428ky9RZ2c67Q1OxN715lp4rQ2NcfBbYi9+qeU76l4uw48pW5ZX3ocWZ89841pPKVdkXXnL8xHb/MvP4wkF8E7AzxlPTLk/U9kP/CmqWNrJKsPO/U7Kh+fVFz0GG42UTodsUVc7xSIvvJHNHxpnDkSR3eZ9yPy7I+MXzreds7SBbRyfTcRneNsmBXfsfx4XWJr55qvyvCj3zB+reILIOvm75jLyIu/MWdCK1a2SWDCdfCUdE65vodh9y6v24nPfa5VJ/1qUISonBB6TRuH8VdeiJjfgzefno03nnjGCFzX3XMXbvraZ1A8fQTKuxUgNH4IJt15G9739bvRfvok+egOozrWBE8iirzqemx/Zjb++dPfoKGiClkd26FsykgMPH8KaG4YaYoiV2Se0YN6oSviZgOilZuP4aE/r8Af/jAbG9duRvvCUrO+ZayxCUcPNKBTgQ/nTpmEAX16oqqxAX9dtBbffupVfOfhhXjhjQ2oOXwERXWNuHzgUAwOZqG71HBG7264dGB39PI3o7biCJ5dtgKPvzEPS7esQ2NTJXoUZGFEu0JcO7YjOoj8XBABzhvQG+e2k/JW1Ej+ASxduR7zFy3Hho1bRDhpNprLS84/Fz2KpeXkttATQak3jPxYDfLDNWZt0OG9e6Akvwg1dXFs31+LPz/2Fh6Vsq5atRldS9sjIP2y/+hO+A4fQG48ilGdcnB+737Iq6mDT9pxT+NRPDj7GTwx/2Xs3LsHeUkfLh89BRN79gPtv/I90n7S1oGmOoQizRJHun5xj8ci8Eh/xN3hE81hPlyMGtIXQ4qaUBCrMELi32fPx6+emIsXl2+HPztPwoYRajiEcOV+hKXN4shDwn+ycKW0Xaxgz3+9KSVkJjgCuRWEbuTLyvm3tXHKeCWNcsCQuie+04xv9M208YsbpwxvD6PUFahAdE8XzwTr5oQmJ/Ji2WmZmRsKmfVIqQDmwfuc7JD5UYXrbmbLva06MVVupd4n8jo7se+SW/F0/F2VM/0Ls4L41MSe+MWFvVCSLQOGNLB7KjqvBxQH8d2pXTB1aF+zAYx5ji2kac/2YFgeVML/4fV1WLj9sEnbCSuHyYthHTeP3OcEvPjQxL74yqVjMWboQDPN2mLTtNfpcJdrzp5jmPkLFuCVufPw4ksvYdOmzcZIY+SIkSacVbJRzqHyi2lxGjIVYHyXrWEI3W2ePNx52mvrZ68JFazt2pXKpyQ3qlmMWbNlnH/zLbQrK5OIJoiBebIsxO93LASpfOT06DlzXsacl1/BS3J+5tmZZpo6FW6kQcZnsyaplJUyG+NxZ3Xmf+TIUTz19DOYPft5ufeisECemcTZvn0bnps1y2wsRAMbwjQYt6q6Sq4TyM09Ydxg65epnnSz7sS6EyqLe3Tvbq5XrlolZXkaTz75FOa99rqpa1Yoy5SV1sCzn5+Nmc/NMu6OxamzeW5MxlgqKlk3PlPmxSzsBkmbNm/G0888Y9KkUpqKYUJrTbb1S3PmmNmZxCo+TboxaTNJyCp1LZyZyGd25OhRPPnU06a9//mvJ0z7NzY4ClNLet0VpSVaHxEVpY3j7kTfrbCM9rD3ysl4covgH381ktEwYnP/bNxoHcj1BEO3f5+SjXE7Hd7izvAPPfekwzdwMhs9FeLtE135ojn7p9xozm+XwNQPmHN850pztvjHXYXcX21A7i/WI/tL/0y5townR9oorW60/vOETp4ydjr846+SMt1kNrdp/uktKdfW4a7xp+Y9DR6/88t8a2T9z0OmjjyooE3s24DYypdSvpmJrX7ZKEM9RR3NJkvHj2EzjH/0zUcyWm/6JzlLF8TXvGLO/0kSh7ah8auTkSh/e+uLUfkYW/OqSJp+Kf95J9WH62nGty9H4vDOVOiW8Y2+BN7uQxBbJW1Dq9tYBJHZPzfvduCKz6RCnZ623Psk5IuGG83w85cH6+KV/zg9ndtsB3t3wtgrL8S4c6fAW16PV/78MP7581+gZtsG9Ln+Ylz1w3twy6+/h/f97Du48J4voWTGNLPLOpUTeeFmVC5bgQU//xNmffeXqN2w3VhF5PXrjumfvA3oWCCZxZDrixsl3fh+Jbh2cB8MaNcOgVCudFVR9O7cHpdNHotLxg1E77wA+uSH4K08AooC0wcPwGVjR2HcoMFAhx6oLSjBYYhQ4IlhWPduuG3yubhuxDno5JfQ9U0YXAi8f0RnfGJYR0zpWYK8oqC8Ls0oyGpGv2IPrh3ZC3ec2xMjioDiGJBd34gxJQHcOXQoPtJvEHr6PMhrqkNJvAndsr2Y0KczbrpgIs7pkw3aNbcXuWRgYQJdvNUYkBtGn+wI8puaMbpbe5w7egw6lXZGaUlXRKJBBHwFmDr2HFw0biQG5PsxqtCL4AHpu6I16CQP4kMT8nHjmKEY1oHraFcjWNCAUHY9+rUL4UoRom8a0QEjAo4CVpzQr6wYAzqUonthPrIlPnuRbBGKkiJgBkQwy/P6jRVpl2AAd0zojnO7ZKNLTkgEqBD82Z0xYMg5OGfEEFPWUcV+tE82IV5VbdbvjPMlUd4TcFd08+0k16t3OP1uuvBr+oKUUGyu6ZhxvD85Xjr0dXLidPUCR2Ept3uOVZhNd07JV+5ZthoR0Hccbv3HNKdcrefvJuj3mU2MGKOusRk7jxw1fZF7LVFi7467S3k6FhcaK0+Wj2trfv7qi/GtW67Dt2+5/sRx6w1yFrdbrxe/6/HNm6/FF665JEMJT3U5hbQynS3Y52/fi0zf9TRiuHJEL/zqiiGY1o2jAMM67+o5nXJwzzldMLhvr+Mzt4g7nXQ3nu1BuIv/40u34m+vr0Iy4WwiZNfVlAtzTTdawg/pXIxvXDYGn75kIvr37XtcyWhJz8Pirh93DedmsZwpV56yFuSyXeedNwNFqd25uc5k1y5dzDJhVKAxHn+Y4NJf3bv3OD79Oz0fXtu83KS7sU2nTJ5slgorLCgw1oCjR43C8KFD0K1bV7QzS4VJ2l6PKUPPnj2OK/HoZ/Z6yM4y8bjhEDcFWrV6NTZu2mzC0Oika5euZvkxKkVZri6dO5l9Jsqk3lxjcsCAASZNbpjUs3dP5BfI35yMX5MnT8LQIUNMPUtL25ly0L27jO/du3U7pS7u+tOPh7td7NnGY3sOHz4MI0YMN8u50Z+bHnGKN60yqUQcPmwo2ncQP3nqHdq3x8UXXSh16WyWVaPCVRIzsx25RFpR4QmLVW6UxHRoxcp3o2+fPkaZ2rNHD1PP0tISM+Wdz3vcuLEmTbYHYf9TVtbO7EdBS2B3XdhO06ZOM8+BPzRTEVpaUmL2sKCSOhO2vorSEh55SfQtURTlXUd0zu8QfvybCH3kp0bZRou8xi+Nla+XALI+/Sc0ffdKo/TM/clykX5zEXn2J4jM/DFyf7b6lI15kk21aPjkAASm34rQhzJb9WVEuseGzw83VqK5P1oKTztnAXRLfPMCNP3kJniCOZLvKpE63r5VULL6CBrunmCmt2d/43mzfmQ6nLbceP8lCEy8FqGPP5hyPUHDpweZnb+zv/ZMyuXMaP7t/yC2dCay73ocPveajNEwmn52i5nGT2Un1+AM3nAPgpefqiSr/0RfKXNP5Hzr1ZTLmRH+8xcRfesxZH3xUfhTSsn41qVo+sF1xoI094eLjVsmqHSNrZsn5X5Myn1uytXB1GnZLOR8cw683YemXC1JNH51ChKVB5H1mb+Y9S3fDsnqo2j4wgizu3z2PSevSxrfJO/CD29A8PqvIXjFZ1OuQjyGhrvGmKnzuQ9thydtY5/o879C+MkHELruKwhc+fmUq0P01T8h/Mg3ELzxmwhe/PGU6wmafnozEtuWIve32819bPEzaP7dJ+EbNAV+eVfCf/0SAhd8BKGUVWf9hx0r4dyfrzG787uJ792ApvsuMArgrI++82Ua/ptwbUb+zEH1lbU55nVTTQ2CWSLQh+RjujmCmlcWYN3PHsbGpcvgEfeSUf0x7KoL0Of8KfD16StfRgF5kSQiEzxWCRw9hq3z5mHp7FmoXr8JOf4s+PILEOvbDRd96ePodtkUCUghwINYwoMj3iACwTwEpBAHpABUbfiP7Ea+LywCRSc0oACVkn6ufH11jzchnxvdBHOxPxjCUZE745JlJB5BXbIR0QIRJqRSHaRIvcUvN1GPukgjYvntpK5e+JvqsT8rD9ukrN7KGnTKC6EsJwtJLmUVjSDX04QiT4MIfZKZPxdN3iIcCANVkmZdDdtLhN5cP/KyAO6f2huN8NQfhTcrF9uj+WbKvEfk3F7RGPKrjiBaWIrKUBZ2S1jOXvPW1aFPTgw5IhDRDmafuHX2xlCUOIySgjhqqrKRF2qPsJT/gLTHYe9R1ETrkOsvRid/CfhG5kpb+KLl0p9n4yiysTLiRbY0Z3cpYzcp1xZJ+IH527BscyXyYh7cMrgTbruwG3zJMBKeEI5I8x2sSKDIKy0bSqBdcQGaRXitapShQeK2j9WgY64UQPppkvAmjCDoxgpbyrsfCi18Utzo5rL7f4LK+np0lvdv5jc+bzbmoZ8NIw8V2w4exqylq3DByCEY3qO7sRx7dc0GfOLBv5gd0Ad164IlP74POSJo23eAAnltYxM+/bu/41/zlxi3v3zuY7hl+jnYvP8Qzv/G981akmUF+fjRR27E+ydPcBSeVqSSdGgt+u3Hn8V3/jkTcXHnep9rfvFds44mp3t//R9P4tezXkE0Hsf/3ngNvvGBq51exFWGRZu348M//z12H6swU+Dn3P8ls1bmr2e/gs/+4R9mqv2Uwf3xu0992NmMSOK5675S2uj5FWuk3JPQR/y5Zue4L96HzQcOoiQvDw998kO47pyxJxSgAq9oDVpd32DKwk2T+PdB9+qGRnzqob/hyQXLjNs/7/6UiU/c5f7nW0vwxT89YtYFnjF8sNmF/mzA9iPp/Ulr/Qvbq7y2ATPX7cODi3diZEkQd47siBH9ex239GuJltKlZe9zyzfjs4/MQ11T2FiCnqLYlGtuAHXzmF64dkxfjB7Y11jdWaUj0yYtlZuk588py03NzrqUfIdo2UeFI2E4x4rPmaJMRSFhWFpu0t8qVVvLMxPucvCa6TnrS9IC0VGo0c3n4+w4n2nzWCpPlmPjpk1YvnyFUYRS0cekaHm4fv0GrFq1GkOHDcX0aVNTU6ydNTIZz+bLOtEalNanzM+OL5ySTgtHLo1Bd4ZjulRqMgzTohvXrGR7MS2bprtOp8Mdhz90hJuddUBZfzvtngfz4tR6wvKwDrRKPV4fcee6pQzLe1sPpsu4bFN3Ha070+Ra2FxflHGp2Gad+EMKyxGVMOwPbb3ddTP+5nlFjufLw/rz7A6vKKfj5K87RVGUdym0QPSPvdwoicxajh4ZtD/6K6PY/G/A9T+bH6TCSQb6D//4HSk2CZVMgYs/jmRdBZp/divi25amfFLIoH4mlnv/UQIhZH34p6Zsb3dzoX8HX//xCMy4DcljexB++Kum7qcQbUZ8+zJ4O/U7RbFJAud9SOLJx93j35S79Pjy8fyBex3/hxzFLvhrtQtjsfqnzzu7l78NPKllCaiUp/LUEt80H8n6Svj6jDlFscn6RRc+YRTbgcs+lXI8Aa2B+d5z6j2tlE8H1x/19hxh3iFuwMX0A+d9JOV7ZrxXPh9ZD37g8JxXUACfvNO1TdSi+VF47rkYeeN16DJ8IPzJGLYsX44/PfAjfO+jn8ZTX74Xr377R1j8y99h/vd/gkc/dxd+cfuH8fT3f4Tm3fsRKu2AWIdO6HTORHzk/v9FtymT0cicglnytvngF+EsV2S5EBLIiwGdYgkMF+9JnQowsn0h2sdr0D5RjyFZQF858rOkhJGwOYrk1EPijBN5dnJZEOd3KsQ58soMlnAdJY1EVISnUDYC+YXwxiPwRxuRjzC6ieAwMQScK+EH5/jQKdGEDnJ0CsZRGJBScWceEWJjTY0IRMMokz+LnuI0uhQYXuQ36feQdioS4cIXa5LaSIBEDF1CCfQVWbM32zAZRnZxMQr8HhREE+gvbmPygWld8jG4OIR2IpxQUTmiQNLO86NDQSEkGMqK5d2WVzdf6tZP0hoXysP0vDJMzMpDd/EvjEjaUvbsHBGEklHkJMIYIvXvKfWmLPPqmn14+vVV2HuoHNlBD7J8YYSC8l5LXiFpqxyJ31+63mldvJjaORcj8pLoGi5HV0m7p/ydDyqWtisppAQNkcDkLJGUNg3/pikQ9+pQZjYJErEdByurcNOPHsTr6zaZXp+CMA8qNu/+y+O4/7FncM13fo4/vPz6cYH9ncB8qSS8YtxII3BX1TfggX/Nwosr15py2Xyb5W/ph08/j5/MfEl6Ao5EGcaydwRzAW6cNtFYb9I6b/GW7fjSnx8z63Da/Mlrazfiph//Fj98cjZulrZ5aeU6szP8nRdNN21G5eU9Dz+B+Zu2GsWDPThdnWtz3vbT3+Hjv/kLVu/c8x8r/dmCfQZnAkOWFeTijkkD8Pwto/HVyd0xaqCziWtL8N0jmfKhz6Jt+3D/zEWoa4qcotj0SIii7CAuHNAJf711Cr585SRMGT3CWOVRyWXTtO+SzSsT6fmbWQ5SblpNsvw2PRuOyi0q24wiLZUuw1BZxsMdtrV8W4PxmX5eXq6xxOTfO/Nw8nWmRVORyPyoTKVijdPnuQ4lLQxp4Uil8nErUq/HuBOma5WCxJaV6efm5pj8rBuh5WS+pGXrZuPbdmF7mHspj42Xfk5vh0zt4o7DtFgW1oPWkNaPMD/Wze4/QezzYDj+/fOeZXL3k/RjGKZLf+tn3akUz5W86M6D7UCFLjFtL+mxrd3xCOvCa/rZNrd5092Gs2dFORPe+QivKIryf0zwhq/Dk1NgLCk9xR3hGzIt5XNmxPesQ+S5n2U+Zv8SyZqWp49FXv0TIjN/ivAj96LxK+eg+TcfFccmhG64B/6xV6RCvQNk0A7R2m/GB80mQk3fuwaN37oUkX99C+F/fB2N919srPFktIe3z7hUpFNJVB7IXC8es35+Zrumu/CUdUf2p/4gF6cfJriGZcZ8U4fZ5OcMCV79JbOOavTNR5E4tifleoLICw8i2VRnFHmZ8PYcbhSCtKRMHjt1irh/1CUI3fqAURbSypNTyakIjDz1PTT99FY0cr3L+f8078rbwcuNr869DcmGKjTddyHCD38Nzb++01j2yhccgu8/de3M+MY3zVqq3l6j5AvQ+dB0w3p4OvdHsmI/4utfT7m2hnwkXv5pMyWd1reBGbfD25GqqbMD2nzQRoSfwfys5jXfXlppyCc/SrOKEffmIMrNRW6/GlN+9DX0u42bDHVFF38W2m/Yg9oHH0bV93+Jo/d/D4d/+UvEXnsV2UcPoiQ/hPriHNSfPwWDv/U1zPj59+CZNB4J6Y8CngLEkYt4sAgxbx7yfXkokJwDIaA04EWJ5O9NFstr0EH+jLsi35OLHHELmYJmSaBOQH6BsZ4sNXOwncKLuAGKVLQX7yhhi3KCph7y+Y8SXxbyAzkSthR5IrDRDpc2PtnyHgUCnP4twoWc/YEiyaOjNEoH+HM7y30IhZJPmTSM+JiNhhiXU9HLRMCAv1QS6iWN2QnZ0lbMn345QRH0mJ9P8pY6cQXXrlImWnuKr5QhYNbkNGHl8CEf+d4e0grZCEqggBQuS/IqEt8yCVksT6tEsstiYKOpLIRf3vdCfwK0XS+Ro1ke4t+X78Tjqw/gaMSPpnA1/N5qdOxRiLjI6blJH4r8SeSJ0F5gLJHkTy1QgESoFFlSv7JceQaSjnkRuA4YGzjkWI6ko8JT24LPsFSE949dPMMoObkLNRWZV37rp5j+te/ijl/8EVfI9ajP3YvZy1cjHI3hUGU1CnOzTf/gcKbP3BVO3hMqcL53+/vRsVj+3uNxbDt02ChOL/zfH+Duvz6Oz/zu75hw1/34+sNPop4/qFDdRH1Emk7inbxxVAbQMot1/9XHbpO/Bw+isTielzoO+fTXcNn9PzZ1n37PA7jy2z/FjkNHTLYV9fXGMpXKiw9fMA3nDhtklA47Dx3FuV97ANd+7xdGEfvgC3PxyYf+hmGfvgdzVq7FM4uX41MP/d3UI6OyqYVKvJO6vVfIpIxqrX+xShy+05wqzSnV3MG7pTitpcecl+84iK888RZ2H6uRPpFrOzqKTf7GNbBDIW4a3RM/uG4CfnTLhZgxfhS6du0KbmjTEswrU53sOd3PYuvlxobn4fbLVJ9M+Z4pmfK1pKfJsFT60ZJz85at2LdvP7bv2IHFS5Zg/YYN6NOnj5l+nYm3U5eWcPu1Vk5La2kR+tty2XtLpjTpf7o0bXo2vvtsrzNxJmVND5Oe9unyUJR0Tv3CUxRFeTfAXci9PqPMtJi1N2fcLsKqH6GbvyWCONUZDp4cJzz90vFQyyDunN4deeaHmY+nvm+mSZ8EB95cR3ynRR43qonO+4uzO3e3wci+72VjdfmfIHjb98w0a29JZ6OIjLz0O7PTNddypOIs+8tPIHDBh1Oh0whkIVm+L3O9eDz9AzQ/euqu6Z6CUqe9QpmtTr19xyGL0/j5HLIyT4+iNSLbI2O+9nj2x6nQJ+CzZN52t3mLJ7/UmRYtH+PxZbNSrieILX9O6huC/5zrUy4nQ4Vg8Novy4UXifL9KdeTCUy/BTkPvGl2ZaeiPPra3xF5/leIb3rL5B+85TvI+tivU6FdBLOcdy4rs0UF138NTLtZChk2acZWzzHpZX/1afj6T0yFOkFsw5umDYKX/E/KJQ15/7Juut+Eie8+VUFs2i5tXVP/mMvN2qVOO9ydcnUwU9H5t+DPrEg1ClbX39t7BfsBzf/sPdu2cMRwTPncp3HNvV9F//ddg/CQ/jjQuRQ7ywqwpSQHu9oX4ljPTvBPGImBN12PK+76HD59z1cw5aLzESgtQjwSRjOnqcm76v70Zi4nPtf1o/xMScbj8MSjCIgw7qWhch1Q4ougvT+Mwkgl+pVkYeLAnujVrsAoUP2JCLweR7BMP5T3PhR4pw0ZgG/edK2Zss3nHk3EsXDzNvzttbfw4oq1xoIyIOMX15r84Yc5fXw8YvL3ehyJw2nqrb0yzt/zCUULz9xh/YmvfBpDe3Q1U8M5VfO1dZvws5lz8NsX52HjvgNmp/WLRw/HyF6OYuTkPkJSpYOcWntbbZ4sHxWThGe60nr0gQ++H51K5LtIykDLszmr1uPvr83Hwo1bjdKTbcK2eeC292HyoH4mXmFONn7ykZswY9hAY8lJS69ZS1bhq3/9Jz73h3/g93NeQ0NzGEG/30zz/9+brkFuVmqcYXnkfxbFlCyZufSOn5SVPyS0VsH3GO6+h8+OR3p/ZJ+p5aR7uabS2Y3bPz0usW48r9lzBJ/4wyxskDMVm/zFp1tRLj4wqgd+cvVo/PqmKbjvAxfg+nMnolePbsZajs+Ice1hcV+zDulh7Nn6EXeYdDeLbQ+3f/rZHT7T/elIj+Mm/XlQsTlu7BgUFhVg48aNePHFFzF37jzs2bMXEydOwPTp04wFZCbS02oNW570cvHenU6mctMtU7yW3Jne6cpm47WWjnWz6bmPdNzu7rju69awcVtKW1HOFF1zU1GUdyXJxlokDm6Br+fIk5QxtNpLHBD3PmM44qVcU+77NsLXdxy/qFOuJ+BO1Ag7Ox5mRNLy9R6F9GnuyYoDZjfv4/iD8OSVwNteBBaXcvU/BdcWTR7dbeovd0YJ6GnXHZ4WFGoksWcdkg3VqbvMeLsMOGWdxeNt2UvamErOTMgHMje1oTI3XRFJEvs3GQVha3g79YWnOLUrfIpkY42xWvT1Hn3q84pH5XmtNBvkpCtV+Tw4zdvbY1jKJQOxiIlvnieVeS0Rj5mNiZger9nGXO+TCsmWSOxeayxLW9t9nO8L11Jlm3rLepzS7hY+s8Sh7fIuSxu0YiFr2p9tSIWwi2TVIUfR3nNEysUhWXUYierD8rcj7q6/kUT5PkDa/dS1SAX5FEjsWi2Sb/t3tvP/uxz7qcNppfZjO+AVN48cnLIcjgLlFajdtQfH9h9AtKkJBcXFKGpfhpxOHYH2KcUwbQGZlCfhbGDkE8HQ75XHd0Ig5ZM0T9N+Xel3+RkSkWchhyeA5mQQdV4PluyqRDn8qA0EUZyfhZ7yJ9BPQhZKuOxoOPVDQ8t/O8p7G/t3/dbGrXj4tQVYIOedR44d/ztvX1SA80cMwfunTMB5wweb3b8Zg2tZPvCv53CsphZd2pXg0S990vhZGLe+OYzvPznLrM+ZSCTNxjqXjTnR13IdzfW79+Gv8+bjxeVrsOPwUSOEU6k5oEsnXDZ2BD512QX40dPPY8GmreLuNwrRrpIf19n81ayX8cSCpYjE4sYC9WMXO8usWEGeFudrdu3FfY88jSPVNeheVopffvw2dHTtnM01NOet3YgnJZ25cj5cXWu6GypAe3Usw9TBA3DbuZPNupxM1sbjeevBw3jszcWYu3oDVkm/1xyJGj9apg7o3FHaawhuPvccjOrdA/7UGM2lPX7w5GzMlTbhjzrf/9AHcL60K7HlZhqcAv+TZ15AnYQf1acHHvpkCz/Mvsdg3YltCze23e05nXR/d7j0OO4whNcN8i489OpKrNuxB50Kc9G7OBt92heiY3EBigsLUJCfbyz6qYi3cdy0lh9x55Wef2ucaTiLuwwkPT/rT9xh3GQKnymsdSNcF7KxocGsH8mp15wiTcWnxZ1OpjRacnPnQdzpEHe8t0t6GqcrC+E9r+25NbdMtBQnU/j0NIk7nDstiztsOjZca2EURZWbiqIoiqK85+Hnjj1IxOdDIxKIhZsREqf8QAA+qj6iMUfhzg/o1BGLcffUCHLNpjQShtY1Pg/i4h1JcIMEPzzyn1Vsmk9v+3Wl3+FnRiIsR9Rp86RXnk8WqqTxmuW2MRWEqsx8xJDbWI0gn1GoUMKfbOmknJ1ws5v1e/ab9Te5FiX/ADl9e1iPbsZyk++V/VPkZkG7jx4z1o3ZwSAGdut83DLSQuXd3mMVZl1NXvfp1AEleSd+ZGQ/QiGb/usk3wMVVcadlpBURI7o2Q0h6VO2Hz5i8qOCkJsX0VqScQ9IObnhTjSeQLeyEnQqPvnHK0IF687DR830d6bVr3MHY1FpsX0ZlZ9rd+9HRV2d3Dlr53UuLZa6dzUbArUEFZrbDh3B9oOH0cx+T9rM63HKP1japJCbCYmrbRlave49WiFt7bRJv84dM6ZfKW2y92i5UdCyLCN7Z57W+17DvhP2uiUYxoZND5ce3x3G+hF3fHMWN27k0twk75q8K7TI5LqHzvqOHJVaLo+bTHnYa4vNN530uOm447WUbmukp5kpPMO403aHaSnv1sK0hA1nyZQGcefF6/Sz28+S7mc5XXy3m5t0f56JO2xLYSyt+VlsejacxR3PHYa0FI64r0l6GoqSCVVuKoqiKIpyVkCLLvthXB9NIOrxIStlsEVDzmRMBPwk129MIsFp0iIgBgNBY83EryWfxE/yP0ki6XWUm44ALwIk00gdJgf7deVkp5yOhLQ9D1rTyjPgswr7Q2j0+hGVVuXWX1xAIzvRhOx4mJKOPJA8OatyU1GU/z5upYzFKmPSxe10BY07nDt8prTcuN1snLdLer7p59bCWHhP3OHJmYQh6eF4b89ut/RrN+54xB0mPU56eha3W2vx3bjjE4ZLT9Pep6dJrFt6HvY+UziSfk/c4Un6PbHxLPR3u2W6J9bN+p8u3tshU9yW0qO7orSEKjcVRVEURTkrsMpNHnJp9I/mkG/lWFw+irz8cKbVFuCXa6OolOu4OHDXWa/fAy8VnfIf1/djPFrIeKHKzX+XBBtd2tSbpIIzjkSkCd7cPESkkcNJPhgvQh4fAsmweEeQaGyEt4BLPrDFFUVR/vtQrHYrZdIVMdbf4r4/02viTsONO6zFHSfdPz3tTH42fjrusKSltGz8ltLOdHaHcV/z3Bo2vBt3Oq3hTtvmlZ5/Ounu6XHcpKfZGjauOy13fPeZtJZmepxMuNOx1xYbJz2dTOm15NYSNp30a4s7rUxpK0o6qtxUFEVRFOXsg6aA3FuE38o8UjoyY5Vpb3nh+koy62ymrq0zzzYJmwzPxz2UM8K2q/MYotJ+VHLympaZAfF3GtPLkEnuOCQN7OG6x6kHpyiK8i7DrbghVkFzOkVNJv/0tEgmt0y407PXLeWRHq61azfp7rxvifT4LcVNz9N9dpOeXkuk50PcebXk35pb+jVxh8/kT9LTzESm9Ny4/U+XdktpueNZ0tMjpysDcYehe6Z0LG6/9LTT49rr9HCKko4qNxVFURRFOfugNo1fQPxWTh3WiThOVKnRxXGNm1U5M39cu5JpIYTSGlbXTFUlFZgeKjhJkspN1zqDpnHj4s/QdNfWVhTlv0+6QiYdt4LGhrHKGnccdziSKT13Gm5aciduvzON31p6FoYhpwtHWkvvTPIiZ1omhnk7YdNJd+c9yZSuvW/p7IZuFhvGkh62JWycltJ2523P75SW8rL8O+mnp30madk4ipIJVW4qiqIoinIWckK76agwHXXZCXiXgLPaI33pT0tB58Oa/6Z/Yrvv9fP77cFW5kE48d+HmLShtGLS7zwmIrdmnVPjkIBfQp7YJkZRFOW/B0Vqq5w5U6XNv6OocedjyVSGTLQUjvdu3GHcfulpWz93uNbCkNbSbS2NlsK4/SyZ0klPg9fpcTPdW9xxLTYN97X77MYdzpLulikecbunh8mULmnJ3Y07TKZrNzYdt587bbpnCmPJFPZM4rjDKEpL6FweRVEURVHOOqhIo21gTA5rn8nPZsdykNfOR7Sj4nTCW3/aEjphTj4sTMuqTpUzw7YtD7acVS2nbo8fDOdcausqivLuIl0x41bY8NoeJJOiJpNih27uozWYpg3T2jk9b7pZf3cZ00n3s3Hc2DDuNHm28ay7DWPD23uSHrY13HFseHvYdCxuN17bc7obyeT/dnDHt+f0tKxfev7ue+tG3O68dvtZ3G722p0nobs9SKb87XU67njEhnW72XubLs/uPNz+PLvd3dg4xB1WUVpCLTcVRVEURTnriCNhFGjyyQ3a/3G39JP0Zfym9jDMiZA+BEz4U/Rqqe9vdxI8WwWocmY47cfWtqpNvzwXaUWrKWbT+6iQjptwAfE3z0NRFOVdAMVqtxLHrZwh1i3dz4rj6W6nu28Jm8eZYNN0p58e151ea2Fao6XwraWTnqcb+qW7Wze3X6Zwblrzpx9x+2cK7w53uvxaw6ZjSU/P7e/2y5RnJrd03PEt7jhud2L9rHv6PWkpz/Q4lkx50K2ldBSlNVS5qSiKoijKWYf9+DGfz7yxDm4Pc7g9XZaEblzf4K14Ka1i2zl5/MpRO0sLUrlpMbpOR9vJfeq1hRVFebeRrpw5nbLmdOHtPc+ZsH7pcYjbjaSHI+50rd/p4rd0Tg9D0v3duMOkk8kvUzrp4VrKK530cGeaHznTPP4T2LzeaZ6txaMfSfdPj+MuA7F+7nCn88t0bTmdWyZ/RUlHlZuKoiiKoiiKoiiKoiiKorRJUiYIiqIoiqIoiqIoiqIoiqIobQt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gYB/h83jqdhhfm+wgAAAABJRU5ErkJggg=="/>
          <p:cNvSpPr>
            <a:spLocks noChangeAspect="1" noChangeArrowheads="1"/>
          </p:cNvSpPr>
          <p:nvPr/>
        </p:nvSpPr>
        <p:spPr bwMode="auto">
          <a:xfrm>
            <a:off x="276225"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6" name="Grafik 5"/>
          <p:cNvPicPr/>
          <p:nvPr/>
        </p:nvPicPr>
        <p:blipFill rotWithShape="1">
          <a:blip r:embed="rId2"/>
          <a:srcRect l="7010" t="43130" r="8061" b="21332"/>
          <a:stretch/>
        </p:blipFill>
        <p:spPr>
          <a:xfrm>
            <a:off x="3002438" y="6118486"/>
            <a:ext cx="6696467" cy="707011"/>
          </a:xfrm>
          <a:prstGeom prst="rect">
            <a:avLst/>
          </a:prstGeom>
        </p:spPr>
      </p:pic>
      <p:pic>
        <p:nvPicPr>
          <p:cNvPr id="9" name="Grafik 8"/>
          <p:cNvPicPr>
            <a:picLocks noChangeAspect="1"/>
          </p:cNvPicPr>
          <p:nvPr/>
        </p:nvPicPr>
        <p:blipFill>
          <a:blip r:embed="rId3"/>
          <a:stretch>
            <a:fillRect/>
          </a:stretch>
        </p:blipFill>
        <p:spPr>
          <a:xfrm>
            <a:off x="9027488" y="5071148"/>
            <a:ext cx="1620773" cy="567070"/>
          </a:xfrm>
          <a:prstGeom prst="rect">
            <a:avLst/>
          </a:prstGeom>
        </p:spPr>
      </p:pic>
    </p:spTree>
    <p:extLst>
      <p:ext uri="{BB962C8B-B14F-4D97-AF65-F5344CB8AC3E}">
        <p14:creationId xmlns:p14="http://schemas.microsoft.com/office/powerpoint/2010/main" val="40072923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t="2444" b="3804"/>
          <a:stretch/>
        </p:blipFill>
        <p:spPr>
          <a:xfrm>
            <a:off x="3576274" y="1428109"/>
            <a:ext cx="7551866" cy="4685015"/>
          </a:xfrm>
          <a:prstGeom prst="rect">
            <a:avLst/>
          </a:prstGeom>
        </p:spPr>
      </p:pic>
      <p:sp>
        <p:nvSpPr>
          <p:cNvPr id="2" name="Title 1">
            <a:extLst>
              <a:ext uri="{FF2B5EF4-FFF2-40B4-BE49-F238E27FC236}">
                <a16:creationId xmlns:a16="http://schemas.microsoft.com/office/drawing/2014/main" id="{338EAC6B-2E29-A914-24E0-1FC2029FEDBF}"/>
              </a:ext>
            </a:extLst>
          </p:cNvPr>
          <p:cNvSpPr>
            <a:spLocks noGrp="1"/>
          </p:cNvSpPr>
          <p:nvPr>
            <p:ph type="title"/>
          </p:nvPr>
        </p:nvSpPr>
        <p:spPr>
          <a:xfrm>
            <a:off x="-77821" y="852727"/>
            <a:ext cx="3540869" cy="4601183"/>
          </a:xfrm>
        </p:spPr>
        <p:txBody>
          <a:bodyPr/>
          <a:lstStyle/>
          <a:p>
            <a:pPr algn="ctr"/>
            <a:r>
              <a:rPr lang="en-US" dirty="0">
                <a:solidFill>
                  <a:schemeClr val="bg1"/>
                </a:solidFill>
                <a:ea typeface="+mj-lt"/>
                <a:cs typeface="+mj-lt"/>
              </a:rPr>
              <a:t>2. </a:t>
            </a:r>
            <a:br>
              <a:rPr lang="en-US" dirty="0">
                <a:solidFill>
                  <a:schemeClr val="bg1"/>
                </a:solidFill>
                <a:ea typeface="+mj-lt"/>
                <a:cs typeface="+mj-lt"/>
              </a:rPr>
            </a:br>
            <a:r>
              <a:rPr lang="en-US" dirty="0">
                <a:solidFill>
                  <a:schemeClr val="bg1"/>
                </a:solidFill>
                <a:ea typeface="+mj-lt"/>
                <a:cs typeface="+mj-lt"/>
              </a:rPr>
              <a:t/>
            </a:r>
            <a:br>
              <a:rPr lang="en-US" dirty="0">
                <a:solidFill>
                  <a:schemeClr val="bg1"/>
                </a:solidFill>
                <a:ea typeface="+mj-lt"/>
                <a:cs typeface="+mj-lt"/>
              </a:rPr>
            </a:br>
            <a:r>
              <a:rPr lang="de-DE" dirty="0">
                <a:solidFill>
                  <a:schemeClr val="bg1"/>
                </a:solidFill>
                <a:ea typeface="+mj-lt"/>
                <a:cs typeface="+mj-lt"/>
              </a:rPr>
              <a:t>Umgang mit Daten und das Organisieren </a:t>
            </a:r>
            <a:br>
              <a:rPr lang="de-DE" dirty="0">
                <a:solidFill>
                  <a:schemeClr val="bg1"/>
                </a:solidFill>
                <a:ea typeface="+mj-lt"/>
                <a:cs typeface="+mj-lt"/>
              </a:rPr>
            </a:br>
            <a:r>
              <a:rPr lang="de-DE" dirty="0">
                <a:solidFill>
                  <a:schemeClr val="bg1"/>
                </a:solidFill>
                <a:ea typeface="+mj-lt"/>
                <a:cs typeface="+mj-lt"/>
              </a:rPr>
              <a:t>von Gesundheitsdaten</a:t>
            </a:r>
            <a:r>
              <a:rPr lang="en-US" dirty="0">
                <a:ea typeface="+mj-lt"/>
                <a:cs typeface="+mj-lt"/>
              </a:rPr>
              <a:t/>
            </a:r>
            <a:br>
              <a:rPr lang="en-US" dirty="0">
                <a:ea typeface="+mj-lt"/>
                <a:cs typeface="+mj-lt"/>
              </a:rPr>
            </a:br>
            <a:endParaRPr lang="en-US" dirty="0"/>
          </a:p>
        </p:txBody>
      </p:sp>
      <p:sp>
        <p:nvSpPr>
          <p:cNvPr id="3" name="Content Placeholder 2">
            <a:extLst>
              <a:ext uri="{FF2B5EF4-FFF2-40B4-BE49-F238E27FC236}">
                <a16:creationId xmlns:a16="http://schemas.microsoft.com/office/drawing/2014/main" id="{9F493B35-0783-4C22-9BC5-E9F12F93E4B9}"/>
              </a:ext>
            </a:extLst>
          </p:cNvPr>
          <p:cNvSpPr>
            <a:spLocks noGrp="1"/>
          </p:cNvSpPr>
          <p:nvPr>
            <p:ph idx="1"/>
          </p:nvPr>
        </p:nvSpPr>
        <p:spPr>
          <a:xfrm>
            <a:off x="3689859" y="137090"/>
            <a:ext cx="7324695" cy="974965"/>
          </a:xfrm>
        </p:spPr>
        <p:txBody>
          <a:bodyPr anchor="t">
            <a:normAutofit/>
          </a:bodyPr>
          <a:lstStyle/>
          <a:p>
            <a:pPr marL="0" indent="0">
              <a:buNone/>
            </a:pPr>
            <a:r>
              <a:rPr lang="de-DE" dirty="0">
                <a:solidFill>
                  <a:schemeClr val="tx1"/>
                </a:solidFill>
              </a:rPr>
              <a:t>Wie Bürger*innen mit Daten umgehen und wie </a:t>
            </a:r>
            <a:r>
              <a:rPr lang="de-DE" dirty="0" smtClean="0">
                <a:solidFill>
                  <a:schemeClr val="tx1"/>
                </a:solidFill>
              </a:rPr>
              <a:t/>
            </a:r>
            <a:br>
              <a:rPr lang="de-DE" dirty="0" smtClean="0">
                <a:solidFill>
                  <a:schemeClr val="tx1"/>
                </a:solidFill>
              </a:rPr>
            </a:br>
            <a:r>
              <a:rPr lang="de-DE" dirty="0" smtClean="0">
                <a:solidFill>
                  <a:schemeClr val="tx1"/>
                </a:solidFill>
              </a:rPr>
              <a:t>sie </a:t>
            </a:r>
            <a:r>
              <a:rPr lang="de-DE" dirty="0">
                <a:solidFill>
                  <a:schemeClr val="tx1"/>
                </a:solidFill>
              </a:rPr>
              <a:t>ihre digitalen </a:t>
            </a:r>
            <a:r>
              <a:rPr lang="de-DE" dirty="0" smtClean="0">
                <a:solidFill>
                  <a:schemeClr val="tx1"/>
                </a:solidFill>
              </a:rPr>
              <a:t>Gesundheitsmaßnahmen organisieren.</a:t>
            </a:r>
            <a:endParaRPr lang="en-US" dirty="0">
              <a:solidFill>
                <a:schemeClr val="tx1"/>
              </a:solidFill>
            </a:endParaRPr>
          </a:p>
        </p:txBody>
      </p:sp>
    </p:spTree>
    <p:extLst>
      <p:ext uri="{BB962C8B-B14F-4D97-AF65-F5344CB8AC3E}">
        <p14:creationId xmlns:p14="http://schemas.microsoft.com/office/powerpoint/2010/main" val="19811214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925462"/>
            <a:ext cx="3526601" cy="4601183"/>
          </a:xfrm>
        </p:spPr>
        <p:txBody>
          <a:bodyPr>
            <a:normAutofit/>
          </a:bodyPr>
          <a:lstStyle/>
          <a:p>
            <a:pPr algn="ctr"/>
            <a:r>
              <a:rPr lang="de-DE" dirty="0" smtClean="0"/>
              <a:t>Umgang </a:t>
            </a:r>
            <a:r>
              <a:rPr lang="de-DE" dirty="0"/>
              <a:t>mit Daten und das Organisieren </a:t>
            </a:r>
            <a:br>
              <a:rPr lang="de-DE" dirty="0"/>
            </a:br>
            <a:r>
              <a:rPr lang="de-DE" dirty="0"/>
              <a:t>von Gesundheitsdaten</a:t>
            </a:r>
            <a:endParaRPr lang="en-US" dirty="0"/>
          </a:p>
        </p:txBody>
      </p:sp>
      <p:sp>
        <p:nvSpPr>
          <p:cNvPr id="3" name="Inhaltsplatzhalter 2"/>
          <p:cNvSpPr>
            <a:spLocks noGrp="1"/>
          </p:cNvSpPr>
          <p:nvPr>
            <p:ph idx="1"/>
          </p:nvPr>
        </p:nvSpPr>
        <p:spPr>
          <a:xfrm>
            <a:off x="3779519" y="376428"/>
            <a:ext cx="7971493" cy="5699252"/>
          </a:xfrm>
        </p:spPr>
        <p:txBody>
          <a:bodyPr anchor="t">
            <a:normAutofit/>
          </a:bodyPr>
          <a:lstStyle/>
          <a:p>
            <a:pPr marL="0" indent="0">
              <a:buNone/>
            </a:pPr>
            <a:r>
              <a:rPr lang="de-DE" sz="2800" b="1" dirty="0">
                <a:solidFill>
                  <a:schemeClr val="accent2"/>
                </a:solidFill>
              </a:rPr>
              <a:t>Tauschen Sie Ihre Personas und ermitteln Sie für die </a:t>
            </a:r>
            <a:r>
              <a:rPr lang="de-DE" sz="2800" b="1" dirty="0" smtClean="0">
                <a:solidFill>
                  <a:schemeClr val="accent2"/>
                </a:solidFill>
              </a:rPr>
              <a:t>neue Persona</a:t>
            </a:r>
            <a:r>
              <a:rPr lang="de-DE" sz="2800" b="1" dirty="0">
                <a:solidFill>
                  <a:schemeClr val="accent2"/>
                </a:solidFill>
              </a:rPr>
              <a:t>: </a:t>
            </a:r>
          </a:p>
          <a:p>
            <a:pPr>
              <a:spcAft>
                <a:spcPts val="1200"/>
              </a:spcAft>
              <a:buFont typeface="Wingdings" panose="05000000000000000000" pitchFamily="2" charset="2"/>
              <a:buChar char="§"/>
            </a:pPr>
            <a:r>
              <a:rPr lang="de-DE" sz="2800" dirty="0">
                <a:solidFill>
                  <a:schemeClr val="tx1"/>
                </a:solidFill>
              </a:rPr>
              <a:t>Wie könnten ihre Handlungen (z. B. für 24 Stunden) aussehen, als die Persona das letzte mal krank war. </a:t>
            </a:r>
            <a:br>
              <a:rPr lang="de-DE" sz="2800" dirty="0">
                <a:solidFill>
                  <a:schemeClr val="tx1"/>
                </a:solidFill>
              </a:rPr>
            </a:br>
            <a:r>
              <a:rPr lang="de-DE" sz="2800" dirty="0">
                <a:solidFill>
                  <a:schemeClr val="tx1"/>
                </a:solidFill>
              </a:rPr>
              <a:t>Welche Informationen hat sie wie und wo gesammelt?</a:t>
            </a:r>
          </a:p>
          <a:p>
            <a:pPr>
              <a:spcAft>
                <a:spcPts val="1200"/>
              </a:spcAft>
              <a:buFont typeface="Wingdings" panose="05000000000000000000" pitchFamily="2" charset="2"/>
              <a:buChar char="§"/>
            </a:pPr>
            <a:r>
              <a:rPr lang="de-DE" sz="2800" dirty="0">
                <a:solidFill>
                  <a:schemeClr val="tx1"/>
                </a:solidFill>
              </a:rPr>
              <a:t>Wo könnten Ihre Daten sein ?</a:t>
            </a:r>
            <a:br>
              <a:rPr lang="de-DE" sz="2800" dirty="0">
                <a:solidFill>
                  <a:schemeClr val="tx1"/>
                </a:solidFill>
              </a:rPr>
            </a:br>
            <a:r>
              <a:rPr lang="de-DE" sz="2800" dirty="0">
                <a:solidFill>
                  <a:schemeClr val="tx1"/>
                </a:solidFill>
              </a:rPr>
              <a:t>Arzt (medizinisches Fachpersonal), soziale Betreuung (informell oder formell), Krankenhäuser, Freunde, Google, Apps ...? </a:t>
            </a:r>
          </a:p>
          <a:p>
            <a:pPr>
              <a:spcAft>
                <a:spcPts val="1200"/>
              </a:spcAft>
              <a:buFont typeface="Wingdings" panose="05000000000000000000" pitchFamily="2" charset="2"/>
              <a:buChar char="§"/>
            </a:pPr>
            <a:r>
              <a:rPr lang="de-DE" sz="2800" dirty="0">
                <a:solidFill>
                  <a:schemeClr val="tx1"/>
                </a:solidFill>
              </a:rPr>
              <a:t>Welche Art von Daten hat die Persona geteilt? Persönliche Daten und  / oder sensible Daten?</a:t>
            </a:r>
            <a:endParaRPr lang="en-US" sz="2800" i="1" dirty="0">
              <a:solidFill>
                <a:srgbClr val="FF0000"/>
              </a:solidFill>
            </a:endParaRPr>
          </a:p>
        </p:txBody>
      </p:sp>
    </p:spTree>
    <p:extLst>
      <p:ext uri="{BB962C8B-B14F-4D97-AF65-F5344CB8AC3E}">
        <p14:creationId xmlns:p14="http://schemas.microsoft.com/office/powerpoint/2010/main" val="32720350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rotWithShape="1">
          <a:blip r:embed="rId3">
            <a:extLst>
              <a:ext uri="{28A0092B-C50C-407E-A947-70E740481C1C}">
                <a14:useLocalDpi xmlns:a14="http://schemas.microsoft.com/office/drawing/2010/main" val="0"/>
              </a:ext>
            </a:extLst>
          </a:blip>
          <a:srcRect t="7036"/>
          <a:stretch/>
        </p:blipFill>
        <p:spPr>
          <a:xfrm>
            <a:off x="0" y="0"/>
            <a:ext cx="7186863" cy="6858000"/>
          </a:xfrm>
          <a:prstGeom prst="rect">
            <a:avLst/>
          </a:prstGeom>
        </p:spPr>
      </p:pic>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0565" y="12030"/>
            <a:ext cx="6681192" cy="6858000"/>
          </a:xfrm>
          <a:prstGeom prst="rect">
            <a:avLst/>
          </a:prstGeom>
        </p:spPr>
      </p:pic>
      <p:sp>
        <p:nvSpPr>
          <p:cNvPr id="2" name="Titel 1"/>
          <p:cNvSpPr>
            <a:spLocks noGrp="1"/>
          </p:cNvSpPr>
          <p:nvPr>
            <p:ph type="title"/>
          </p:nvPr>
        </p:nvSpPr>
        <p:spPr>
          <a:xfrm>
            <a:off x="4919969" y="304968"/>
            <a:ext cx="2947482" cy="2839285"/>
          </a:xfrm>
        </p:spPr>
        <p:txBody>
          <a:bodyPr>
            <a:normAutofit/>
          </a:bodyPr>
          <a:lstStyle/>
          <a:p>
            <a:pPr algn="ctr"/>
            <a:r>
              <a:rPr lang="de-DE" dirty="0" smtClean="0">
                <a:solidFill>
                  <a:schemeClr val="tx1"/>
                </a:solidFill>
                <a:ea typeface="+mj-lt"/>
                <a:cs typeface="+mj-lt"/>
              </a:rPr>
              <a:t>Elektronische Patientenakte</a:t>
            </a:r>
            <a:br>
              <a:rPr lang="de-DE" dirty="0" smtClean="0">
                <a:solidFill>
                  <a:schemeClr val="tx1"/>
                </a:solidFill>
                <a:ea typeface="+mj-lt"/>
                <a:cs typeface="+mj-lt"/>
              </a:rPr>
            </a:br>
            <a:r>
              <a:rPr lang="de-DE" dirty="0" smtClean="0">
                <a:solidFill>
                  <a:schemeClr val="tx1"/>
                </a:solidFill>
                <a:ea typeface="+mj-lt"/>
                <a:cs typeface="+mj-lt"/>
              </a:rPr>
              <a:t/>
            </a:r>
            <a:br>
              <a:rPr lang="de-DE" dirty="0" smtClean="0">
                <a:solidFill>
                  <a:schemeClr val="tx1"/>
                </a:solidFill>
                <a:ea typeface="+mj-lt"/>
                <a:cs typeface="+mj-lt"/>
              </a:rPr>
            </a:br>
            <a:r>
              <a:rPr lang="de-DE" dirty="0" err="1" smtClean="0">
                <a:solidFill>
                  <a:schemeClr val="tx1"/>
                </a:solidFill>
                <a:ea typeface="+mj-lt"/>
                <a:cs typeface="+mj-lt"/>
              </a:rPr>
              <a:t>ePA</a:t>
            </a:r>
            <a:endParaRPr lang="de-DE" sz="2800" i="1" dirty="0">
              <a:solidFill>
                <a:schemeClr val="tx1"/>
              </a:solidFill>
            </a:endParaRPr>
          </a:p>
        </p:txBody>
      </p:sp>
    </p:spTree>
    <p:extLst>
      <p:ext uri="{BB962C8B-B14F-4D97-AF65-F5344CB8AC3E}">
        <p14:creationId xmlns:p14="http://schemas.microsoft.com/office/powerpoint/2010/main" val="29960449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err="1">
                <a:ea typeface="+mj-lt"/>
                <a:cs typeface="+mj-lt"/>
              </a:rPr>
              <a:t>Elektronische</a:t>
            </a:r>
            <a:r>
              <a:rPr lang="en-US" dirty="0">
                <a:ea typeface="+mj-lt"/>
                <a:cs typeface="+mj-lt"/>
              </a:rPr>
              <a:t> </a:t>
            </a:r>
            <a:r>
              <a:rPr lang="en-US" dirty="0" err="1">
                <a:ea typeface="+mj-lt"/>
                <a:cs typeface="+mj-lt"/>
              </a:rPr>
              <a:t>Patientenakte</a:t>
            </a:r>
            <a:endParaRPr lang="en-US" sz="2800" i="1" dirty="0"/>
          </a:p>
        </p:txBody>
      </p:sp>
      <p:sp>
        <p:nvSpPr>
          <p:cNvPr id="3" name="Inhaltsplatzhalter 2"/>
          <p:cNvSpPr>
            <a:spLocks noGrp="1"/>
          </p:cNvSpPr>
          <p:nvPr>
            <p:ph idx="1"/>
          </p:nvPr>
        </p:nvSpPr>
        <p:spPr>
          <a:xfrm>
            <a:off x="3638697" y="255061"/>
            <a:ext cx="8896849" cy="6488639"/>
          </a:xfrm>
        </p:spPr>
        <p:txBody>
          <a:bodyPr anchor="t">
            <a:normAutofit/>
          </a:bodyPr>
          <a:lstStyle/>
          <a:p>
            <a:pPr marL="0" indent="0">
              <a:buNone/>
            </a:pPr>
            <a:r>
              <a:rPr lang="de-DE" b="1" dirty="0" smtClean="0">
                <a:solidFill>
                  <a:schemeClr val="tx1"/>
                </a:solidFill>
              </a:rPr>
              <a:t>Ziel:</a:t>
            </a:r>
          </a:p>
          <a:p>
            <a:pPr marL="0" indent="0">
              <a:buNone/>
            </a:pPr>
            <a:r>
              <a:rPr lang="de-DE" dirty="0" smtClean="0">
                <a:solidFill>
                  <a:schemeClr val="tx1"/>
                </a:solidFill>
              </a:rPr>
              <a:t>Mehrfachuntersuchungen vermeiden, gezieltere Diagnosen und Therapien durch digitalen Zugriff auf relevante, vollständige und strukturierte  Gesundheitsdaten durch Gesundheitseinrichtungen / Angehörige medizinischer Berufe</a:t>
            </a:r>
          </a:p>
          <a:p>
            <a:pPr marL="0" indent="0">
              <a:buNone/>
            </a:pPr>
            <a:endParaRPr lang="de-DE" dirty="0">
              <a:solidFill>
                <a:schemeClr val="tx1"/>
              </a:solidFill>
            </a:endParaRPr>
          </a:p>
          <a:p>
            <a:pPr marL="0" indent="0">
              <a:buNone/>
            </a:pPr>
            <a:r>
              <a:rPr lang="de-DE" b="1" dirty="0" smtClean="0">
                <a:solidFill>
                  <a:schemeClr val="tx1"/>
                </a:solidFill>
              </a:rPr>
              <a:t>Wer bestimmt, was gespeichert wird und wer kann Daten einsehen?</a:t>
            </a:r>
          </a:p>
          <a:p>
            <a:pPr marL="0" indent="0">
              <a:buNone/>
            </a:pPr>
            <a:r>
              <a:rPr lang="de-DE" dirty="0" smtClean="0">
                <a:solidFill>
                  <a:schemeClr val="tx1"/>
                </a:solidFill>
              </a:rPr>
              <a:t>Patient*innen entscheiden, was gespeichert wird und wer darauf zugreifen kann. Krankenkassen sollen keinen Zugriff haben. Der Zugriff auf die Daten, z.B. durch einen Arzt, kann von </a:t>
            </a:r>
            <a:br>
              <a:rPr lang="de-DE" dirty="0" smtClean="0">
                <a:solidFill>
                  <a:schemeClr val="tx1"/>
                </a:solidFill>
              </a:rPr>
            </a:br>
            <a:r>
              <a:rPr lang="de-DE" dirty="0" smtClean="0">
                <a:solidFill>
                  <a:schemeClr val="tx1"/>
                </a:solidFill>
              </a:rPr>
              <a:t>Patient*innen widerrufen werden.</a:t>
            </a:r>
          </a:p>
          <a:p>
            <a:pPr marL="0" indent="0">
              <a:buNone/>
            </a:pPr>
            <a:endParaRPr lang="de-DE" dirty="0">
              <a:solidFill>
                <a:schemeClr val="tx1"/>
              </a:solidFill>
            </a:endParaRPr>
          </a:p>
          <a:p>
            <a:pPr marL="0" indent="0">
              <a:buNone/>
            </a:pPr>
            <a:r>
              <a:rPr lang="de-DE" b="1" dirty="0" smtClean="0">
                <a:solidFill>
                  <a:schemeClr val="tx1"/>
                </a:solidFill>
              </a:rPr>
              <a:t>Muss jeder die </a:t>
            </a:r>
            <a:r>
              <a:rPr lang="de-DE" b="1" dirty="0" err="1" smtClean="0">
                <a:solidFill>
                  <a:schemeClr val="tx1"/>
                </a:solidFill>
              </a:rPr>
              <a:t>ePA</a:t>
            </a:r>
            <a:r>
              <a:rPr lang="de-DE" b="1" dirty="0" smtClean="0">
                <a:solidFill>
                  <a:schemeClr val="tx1"/>
                </a:solidFill>
              </a:rPr>
              <a:t> nutzen?</a:t>
            </a:r>
          </a:p>
          <a:p>
            <a:pPr marL="0" indent="0">
              <a:buNone/>
            </a:pPr>
            <a:r>
              <a:rPr lang="de-DE" dirty="0" smtClean="0">
                <a:solidFill>
                  <a:schemeClr val="tx1"/>
                </a:solidFill>
              </a:rPr>
              <a:t>Nein, man kann der Einrichtung einer elektronischen Patient*</a:t>
            </a:r>
            <a:r>
              <a:rPr lang="de-DE" dirty="0" err="1" smtClean="0">
                <a:solidFill>
                  <a:schemeClr val="tx1"/>
                </a:solidFill>
              </a:rPr>
              <a:t>innenakte</a:t>
            </a:r>
            <a:r>
              <a:rPr lang="de-DE" dirty="0" smtClean="0">
                <a:solidFill>
                  <a:schemeClr val="tx1"/>
                </a:solidFill>
              </a:rPr>
              <a:t> widersprechen (</a:t>
            </a:r>
            <a:r>
              <a:rPr lang="de-DE" dirty="0" err="1" smtClean="0">
                <a:solidFill>
                  <a:schemeClr val="tx1"/>
                </a:solidFill>
              </a:rPr>
              <a:t>Opt</a:t>
            </a:r>
            <a:r>
              <a:rPr lang="de-DE" dirty="0" smtClean="0">
                <a:solidFill>
                  <a:schemeClr val="tx1"/>
                </a:solidFill>
              </a:rPr>
              <a:t> out).</a:t>
            </a:r>
          </a:p>
          <a:p>
            <a:pPr marL="0" indent="0">
              <a:buNone/>
            </a:pPr>
            <a:endParaRPr lang="de-DE" dirty="0"/>
          </a:p>
          <a:p>
            <a:pPr marL="0" indent="0">
              <a:buNone/>
            </a:pPr>
            <a:endParaRPr lang="de-DE" dirty="0" smtClean="0"/>
          </a:p>
        </p:txBody>
      </p:sp>
    </p:spTree>
    <p:extLst>
      <p:ext uri="{BB962C8B-B14F-4D97-AF65-F5344CB8AC3E}">
        <p14:creationId xmlns:p14="http://schemas.microsoft.com/office/powerpoint/2010/main" val="7966984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err="1">
                <a:ea typeface="+mj-lt"/>
                <a:cs typeface="+mj-lt"/>
              </a:rPr>
              <a:t>Elektronische</a:t>
            </a:r>
            <a:r>
              <a:rPr lang="en-US" dirty="0">
                <a:ea typeface="+mj-lt"/>
                <a:cs typeface="+mj-lt"/>
              </a:rPr>
              <a:t> </a:t>
            </a:r>
            <a:r>
              <a:rPr lang="en-US" dirty="0" err="1">
                <a:ea typeface="+mj-lt"/>
                <a:cs typeface="+mj-lt"/>
              </a:rPr>
              <a:t>Patientenakte</a:t>
            </a:r>
            <a:endParaRPr lang="en-US" sz="2800" i="1" dirty="0"/>
          </a:p>
        </p:txBody>
      </p:sp>
      <p:sp>
        <p:nvSpPr>
          <p:cNvPr id="3" name="Inhaltsplatzhalter 2"/>
          <p:cNvSpPr>
            <a:spLocks noGrp="1"/>
          </p:cNvSpPr>
          <p:nvPr>
            <p:ph idx="1"/>
          </p:nvPr>
        </p:nvSpPr>
        <p:spPr>
          <a:xfrm>
            <a:off x="3596167" y="782177"/>
            <a:ext cx="8354829" cy="5673051"/>
          </a:xfrm>
        </p:spPr>
        <p:txBody>
          <a:bodyPr anchor="t">
            <a:normAutofit/>
          </a:bodyPr>
          <a:lstStyle/>
          <a:p>
            <a:pPr marL="0" indent="0">
              <a:buNone/>
            </a:pPr>
            <a:r>
              <a:rPr lang="de-DE" b="1" dirty="0" smtClean="0">
                <a:solidFill>
                  <a:schemeClr val="tx1"/>
                </a:solidFill>
              </a:rPr>
              <a:t>Vorteile:</a:t>
            </a:r>
          </a:p>
          <a:p>
            <a:pPr>
              <a:buFont typeface="Wingdings" panose="05000000000000000000" pitchFamily="2" charset="2"/>
              <a:buChar char="§"/>
            </a:pPr>
            <a:r>
              <a:rPr lang="de-DE" dirty="0" smtClean="0">
                <a:solidFill>
                  <a:schemeClr val="tx1"/>
                </a:solidFill>
              </a:rPr>
              <a:t> bessere Kenntnis von (Vor-) Erkrankungen und deren Therapien durch Angehörige aus verschiedenen Bereichen des Gesundheitswesens</a:t>
            </a:r>
          </a:p>
          <a:p>
            <a:pPr>
              <a:buFont typeface="Wingdings" panose="05000000000000000000" pitchFamily="2" charset="2"/>
              <a:buChar char="§"/>
            </a:pPr>
            <a:r>
              <a:rPr lang="de-DE" dirty="0" smtClean="0">
                <a:solidFill>
                  <a:schemeClr val="tx1"/>
                </a:solidFill>
              </a:rPr>
              <a:t> besserer Überblick von Patient*innen über Diagnosen und Therapien</a:t>
            </a:r>
            <a:br>
              <a:rPr lang="de-DE" dirty="0" smtClean="0">
                <a:solidFill>
                  <a:schemeClr val="tx1"/>
                </a:solidFill>
              </a:rPr>
            </a:br>
            <a:endParaRPr lang="de-DE" dirty="0" smtClean="0">
              <a:solidFill>
                <a:schemeClr val="tx1"/>
              </a:solidFill>
            </a:endParaRPr>
          </a:p>
          <a:p>
            <a:pPr marL="0" indent="0">
              <a:buNone/>
            </a:pPr>
            <a:r>
              <a:rPr lang="de-DE" b="1" dirty="0" smtClean="0">
                <a:solidFill>
                  <a:schemeClr val="tx1"/>
                </a:solidFill>
              </a:rPr>
              <a:t>Nachteile / Bedenken?</a:t>
            </a:r>
          </a:p>
          <a:p>
            <a:pPr>
              <a:buFont typeface="Wingdings" panose="05000000000000000000" pitchFamily="2" charset="2"/>
              <a:buChar char="§"/>
            </a:pPr>
            <a:r>
              <a:rPr lang="de-DE" dirty="0" smtClean="0">
                <a:solidFill>
                  <a:schemeClr val="tx1"/>
                </a:solidFill>
              </a:rPr>
              <a:t>Aufwand der Dateneintragung, insbesondere für </a:t>
            </a:r>
            <a:r>
              <a:rPr lang="de-DE" dirty="0" err="1" smtClean="0">
                <a:solidFill>
                  <a:schemeClr val="tx1"/>
                </a:solidFill>
              </a:rPr>
              <a:t>Hausärzt</a:t>
            </a:r>
            <a:r>
              <a:rPr lang="de-DE" dirty="0" smtClean="0">
                <a:solidFill>
                  <a:schemeClr val="tx1"/>
                </a:solidFill>
              </a:rPr>
              <a:t>*innen</a:t>
            </a:r>
          </a:p>
          <a:p>
            <a:pPr>
              <a:buFont typeface="Wingdings" panose="05000000000000000000" pitchFamily="2" charset="2"/>
              <a:buChar char="§"/>
            </a:pPr>
            <a:r>
              <a:rPr lang="de-DE" dirty="0" smtClean="0">
                <a:solidFill>
                  <a:schemeClr val="tx1"/>
                </a:solidFill>
              </a:rPr>
              <a:t>automatische Einführung der </a:t>
            </a:r>
            <a:r>
              <a:rPr lang="de-DE" dirty="0" err="1" smtClean="0">
                <a:solidFill>
                  <a:schemeClr val="tx1"/>
                </a:solidFill>
              </a:rPr>
              <a:t>ePA</a:t>
            </a:r>
            <a:r>
              <a:rPr lang="de-DE" dirty="0" smtClean="0">
                <a:solidFill>
                  <a:schemeClr val="tx1"/>
                </a:solidFill>
              </a:rPr>
              <a:t> ist umstritten;</a:t>
            </a:r>
            <a:br>
              <a:rPr lang="de-DE" dirty="0" smtClean="0">
                <a:solidFill>
                  <a:schemeClr val="tx1"/>
                </a:solidFill>
              </a:rPr>
            </a:br>
            <a:r>
              <a:rPr lang="de-DE" dirty="0" smtClean="0">
                <a:solidFill>
                  <a:schemeClr val="tx1"/>
                </a:solidFill>
              </a:rPr>
              <a:t>Patient*innen brauchen Smartphone / Tablet, um die </a:t>
            </a:r>
            <a:r>
              <a:rPr lang="de-DE" dirty="0" err="1" smtClean="0">
                <a:solidFill>
                  <a:schemeClr val="tx1"/>
                </a:solidFill>
              </a:rPr>
              <a:t>ePA</a:t>
            </a:r>
            <a:r>
              <a:rPr lang="de-DE" dirty="0" smtClean="0">
                <a:solidFill>
                  <a:schemeClr val="tx1"/>
                </a:solidFill>
              </a:rPr>
              <a:t> zu verwalten – eine Voraussetzung, die nicht alle erfüllen</a:t>
            </a:r>
            <a:endParaRPr lang="de-DE" dirty="0" smtClean="0"/>
          </a:p>
        </p:txBody>
      </p:sp>
    </p:spTree>
    <p:extLst>
      <p:ext uri="{BB962C8B-B14F-4D97-AF65-F5344CB8AC3E}">
        <p14:creationId xmlns:p14="http://schemas.microsoft.com/office/powerpoint/2010/main" val="36830073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err="1">
                <a:ea typeface="+mj-lt"/>
                <a:cs typeface="+mj-lt"/>
              </a:rPr>
              <a:t>Elektronische</a:t>
            </a:r>
            <a:r>
              <a:rPr lang="en-US" dirty="0">
                <a:ea typeface="+mj-lt"/>
                <a:cs typeface="+mj-lt"/>
              </a:rPr>
              <a:t> </a:t>
            </a:r>
            <a:r>
              <a:rPr lang="en-US" dirty="0" err="1">
                <a:ea typeface="+mj-lt"/>
                <a:cs typeface="+mj-lt"/>
              </a:rPr>
              <a:t>Patientenakte</a:t>
            </a:r>
            <a:endParaRPr lang="en-US" sz="2800" i="1" dirty="0"/>
          </a:p>
        </p:txBody>
      </p:sp>
      <p:sp>
        <p:nvSpPr>
          <p:cNvPr id="3" name="Inhaltsplatzhalter 2"/>
          <p:cNvSpPr>
            <a:spLocks noGrp="1"/>
          </p:cNvSpPr>
          <p:nvPr>
            <p:ph idx="1"/>
          </p:nvPr>
        </p:nvSpPr>
        <p:spPr>
          <a:xfrm>
            <a:off x="6252282" y="684206"/>
            <a:ext cx="1846690" cy="3833365"/>
          </a:xfrm>
        </p:spPr>
        <p:txBody>
          <a:bodyPr anchor="t">
            <a:normAutofit fontScale="92500" lnSpcReduction="10000"/>
          </a:bodyPr>
          <a:lstStyle/>
          <a:p>
            <a:pPr marL="0" indent="0">
              <a:buNone/>
            </a:pPr>
            <a:r>
              <a:rPr lang="de-DE" sz="30000" b="1" dirty="0" smtClean="0">
                <a:solidFill>
                  <a:schemeClr val="accent2"/>
                </a:solidFill>
              </a:rPr>
              <a:t>?</a:t>
            </a:r>
            <a:endParaRPr lang="de-DE" sz="30000" dirty="0" smtClean="0">
              <a:solidFill>
                <a:schemeClr val="accent2"/>
              </a:solidFill>
            </a:endParaRPr>
          </a:p>
        </p:txBody>
      </p:sp>
      <p:sp>
        <p:nvSpPr>
          <p:cNvPr id="4" name="Inhaltsplatzhalter 2"/>
          <p:cNvSpPr txBox="1">
            <a:spLocks/>
          </p:cNvSpPr>
          <p:nvPr/>
        </p:nvSpPr>
        <p:spPr>
          <a:xfrm>
            <a:off x="3617179" y="3579806"/>
            <a:ext cx="8008004" cy="491452"/>
          </a:xfrm>
          <a:prstGeom prst="rect">
            <a:avLst/>
          </a:prstGeom>
        </p:spPr>
        <p:txBody>
          <a:bodyPr vert="horz" lIns="91440" tIns="45720" rIns="91440" bIns="45720" rtlCol="0" anchor="t">
            <a:normAutofit lnSpcReduction="10000"/>
          </a:bodyPr>
          <a:lstStyle>
            <a:lvl1pPr marL="182880" indent="-182880" algn="l" defTabSz="914400" rtl="0" eaLnBrk="1" latinLnBrk="0" hangingPunct="1">
              <a:lnSpc>
                <a:spcPct val="90000"/>
              </a:lnSpc>
              <a:spcBef>
                <a:spcPts val="1200"/>
              </a:spcBef>
              <a:buClr>
                <a:srgbClr val="EE6926"/>
              </a:buClr>
              <a:buFont typeface="Arial" panose="020B0604020202020204" pitchFamily="34" charset="0"/>
              <a:buChar char="•"/>
              <a:defRPr sz="24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rgbClr val="EE6926"/>
              </a:buClr>
              <a:buFont typeface="Wingdings 2" pitchFamily="18" charset="2"/>
              <a:buChar char=""/>
              <a:defRPr sz="20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rgbClr val="EE6926"/>
              </a:buClr>
              <a:buFont typeface="Wingdings 2" pitchFamily="18" charset="2"/>
              <a:buChar char=""/>
              <a:defRPr sz="18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rgbClr val="EE6926"/>
              </a:buClr>
              <a:buFont typeface="Wingdings 2" pitchFamily="18" charset="2"/>
              <a:buChar char=""/>
              <a:defRPr sz="16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rgbClr val="EE6926"/>
              </a:buClr>
              <a:buFont typeface="Wingdings 2" pitchFamily="18" charset="2"/>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de-DE" sz="3200" dirty="0" smtClean="0"/>
              <a:t>Für welche Persona kann die </a:t>
            </a:r>
            <a:r>
              <a:rPr lang="de-DE" sz="3200" dirty="0" err="1" smtClean="0"/>
              <a:t>ePA</a:t>
            </a:r>
            <a:r>
              <a:rPr lang="de-DE" sz="3200" dirty="0" smtClean="0"/>
              <a:t> sinnvoll sein?</a:t>
            </a:r>
          </a:p>
        </p:txBody>
      </p:sp>
    </p:spTree>
    <p:extLst>
      <p:ext uri="{BB962C8B-B14F-4D97-AF65-F5344CB8AC3E}">
        <p14:creationId xmlns:p14="http://schemas.microsoft.com/office/powerpoint/2010/main" val="5844787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err="1">
                <a:ea typeface="+mj-lt"/>
                <a:cs typeface="+mj-lt"/>
              </a:rPr>
              <a:t>Elektronische</a:t>
            </a:r>
            <a:r>
              <a:rPr lang="en-US" dirty="0">
                <a:ea typeface="+mj-lt"/>
                <a:cs typeface="+mj-lt"/>
              </a:rPr>
              <a:t> </a:t>
            </a:r>
            <a:r>
              <a:rPr lang="en-US" dirty="0" err="1">
                <a:ea typeface="+mj-lt"/>
                <a:cs typeface="+mj-lt"/>
              </a:rPr>
              <a:t>Patientenakte</a:t>
            </a:r>
            <a:endParaRPr lang="en-US" sz="2800" i="1" dirty="0"/>
          </a:p>
        </p:txBody>
      </p:sp>
      <p:sp>
        <p:nvSpPr>
          <p:cNvPr id="3" name="Inhaltsplatzhalter 2"/>
          <p:cNvSpPr>
            <a:spLocks noGrp="1"/>
          </p:cNvSpPr>
          <p:nvPr>
            <p:ph idx="1"/>
          </p:nvPr>
        </p:nvSpPr>
        <p:spPr>
          <a:xfrm>
            <a:off x="3507267" y="386517"/>
            <a:ext cx="8684733" cy="6075822"/>
          </a:xfrm>
        </p:spPr>
        <p:txBody>
          <a:bodyPr anchor="t">
            <a:normAutofit fontScale="92500" lnSpcReduction="10000"/>
          </a:bodyPr>
          <a:lstStyle/>
          <a:p>
            <a:pPr marL="0" indent="0">
              <a:buNone/>
            </a:pPr>
            <a:r>
              <a:rPr lang="de-DE" b="1" dirty="0" smtClean="0">
                <a:solidFill>
                  <a:schemeClr val="tx1"/>
                </a:solidFill>
              </a:rPr>
              <a:t>Links: Hilfen und Vertiefungen</a:t>
            </a:r>
          </a:p>
          <a:p>
            <a:pPr marL="0" indent="0">
              <a:buNone/>
            </a:pPr>
            <a:r>
              <a:rPr lang="de-DE" dirty="0" smtClean="0">
                <a:solidFill>
                  <a:schemeClr val="tx1"/>
                </a:solidFill>
              </a:rPr>
              <a:t>Sehr guter Überblick mit Fragen und Antworten: </a:t>
            </a:r>
            <a:r>
              <a:rPr lang="de-DE" dirty="0">
                <a:solidFill>
                  <a:schemeClr val="tx1"/>
                </a:solidFill>
                <a:hlinkClick r:id="rId3"/>
              </a:rPr>
              <a:t>https://</a:t>
            </a:r>
            <a:r>
              <a:rPr lang="de-DE" dirty="0" smtClean="0">
                <a:solidFill>
                  <a:schemeClr val="tx1"/>
                </a:solidFill>
                <a:hlinkClick r:id="rId3"/>
              </a:rPr>
              <a:t>www.ndr.de/ratgeber/verbraucher/Elektronische-Patientenakte-Das-sind-die-wichtigsten-Fakten,faqpatientenakte100.html</a:t>
            </a:r>
            <a:r>
              <a:rPr lang="de-DE" dirty="0" smtClean="0">
                <a:solidFill>
                  <a:schemeClr val="tx1"/>
                </a:solidFill>
              </a:rPr>
              <a:t> </a:t>
            </a:r>
          </a:p>
          <a:p>
            <a:pPr marL="0" indent="0">
              <a:buNone/>
            </a:pPr>
            <a:r>
              <a:rPr lang="de-DE" dirty="0" smtClean="0">
                <a:solidFill>
                  <a:schemeClr val="tx1"/>
                </a:solidFill>
              </a:rPr>
              <a:t>Überblick mit Fragen und Antworten (</a:t>
            </a:r>
            <a:r>
              <a:rPr lang="de-DE" dirty="0">
                <a:solidFill>
                  <a:schemeClr val="tx1"/>
                </a:solidFill>
              </a:rPr>
              <a:t>FAQ </a:t>
            </a:r>
            <a:r>
              <a:rPr lang="de-DE" dirty="0" smtClean="0">
                <a:solidFill>
                  <a:schemeClr val="tx1"/>
                </a:solidFill>
              </a:rPr>
              <a:t>): </a:t>
            </a:r>
            <a:r>
              <a:rPr lang="de-DE" dirty="0">
                <a:solidFill>
                  <a:schemeClr val="tx1"/>
                </a:solidFill>
                <a:hlinkClick r:id="rId4"/>
              </a:rPr>
              <a:t>https://www.bundesgesundheitsministerium.de/elektronische-patientenakte.html</a:t>
            </a:r>
            <a:r>
              <a:rPr lang="de-DE" dirty="0">
                <a:solidFill>
                  <a:schemeClr val="tx1"/>
                </a:solidFill>
              </a:rPr>
              <a:t> </a:t>
            </a:r>
          </a:p>
          <a:p>
            <a:pPr marL="0" indent="0">
              <a:buNone/>
            </a:pPr>
            <a:r>
              <a:rPr lang="de-DE" dirty="0" smtClean="0">
                <a:solidFill>
                  <a:schemeClr val="tx1"/>
                </a:solidFill>
              </a:rPr>
              <a:t>Für und Wider aufbereitet in einem Video: </a:t>
            </a:r>
            <a:r>
              <a:rPr lang="en-US" dirty="0">
                <a:solidFill>
                  <a:schemeClr val="tx1"/>
                </a:solidFill>
              </a:rPr>
              <a:t/>
            </a:r>
            <a:br>
              <a:rPr lang="en-US" dirty="0">
                <a:solidFill>
                  <a:schemeClr val="tx1"/>
                </a:solidFill>
              </a:rPr>
            </a:br>
            <a:r>
              <a:rPr lang="en-US" dirty="0">
                <a:solidFill>
                  <a:schemeClr val="tx1"/>
                </a:solidFill>
                <a:hlinkClick r:id="rId5"/>
              </a:rPr>
              <a:t>https://www.zdf.de/nachrichten/politik/e-patientenakte-digitalisierung-gesundheiteswesen-lauterbach-100.html</a:t>
            </a:r>
            <a:r>
              <a:rPr lang="en-US" dirty="0">
                <a:solidFill>
                  <a:schemeClr val="tx1"/>
                </a:solidFill>
              </a:rPr>
              <a:t> </a:t>
            </a:r>
          </a:p>
          <a:p>
            <a:pPr marL="0" indent="0">
              <a:buNone/>
            </a:pPr>
            <a:r>
              <a:rPr lang="en-US" dirty="0" err="1">
                <a:solidFill>
                  <a:schemeClr val="tx1"/>
                </a:solidFill>
              </a:rPr>
              <a:t>Zur</a:t>
            </a:r>
            <a:r>
              <a:rPr lang="en-US" dirty="0">
                <a:solidFill>
                  <a:schemeClr val="tx1"/>
                </a:solidFill>
              </a:rPr>
              <a:t> </a:t>
            </a:r>
            <a:r>
              <a:rPr lang="en-US" dirty="0" err="1">
                <a:solidFill>
                  <a:schemeClr val="tx1"/>
                </a:solidFill>
              </a:rPr>
              <a:t>Kritik</a:t>
            </a:r>
            <a:r>
              <a:rPr lang="en-US" dirty="0">
                <a:solidFill>
                  <a:schemeClr val="tx1"/>
                </a:solidFill>
              </a:rPr>
              <a:t> </a:t>
            </a:r>
            <a:r>
              <a:rPr lang="en-US" dirty="0" smtClean="0">
                <a:solidFill>
                  <a:schemeClr val="tx1"/>
                </a:solidFill>
              </a:rPr>
              <a:t>der </a:t>
            </a:r>
            <a:r>
              <a:rPr lang="en-US" dirty="0" err="1" smtClean="0">
                <a:solidFill>
                  <a:schemeClr val="tx1"/>
                </a:solidFill>
              </a:rPr>
              <a:t>Hausärzt</a:t>
            </a:r>
            <a:r>
              <a:rPr lang="en-US" dirty="0" smtClean="0">
                <a:solidFill>
                  <a:schemeClr val="tx1"/>
                </a:solidFill>
              </a:rPr>
              <a:t>*</a:t>
            </a:r>
            <a:r>
              <a:rPr lang="en-US" dirty="0" err="1" smtClean="0">
                <a:solidFill>
                  <a:schemeClr val="tx1"/>
                </a:solidFill>
              </a:rPr>
              <a:t>innen</a:t>
            </a:r>
            <a:r>
              <a:rPr lang="en-US" dirty="0" smtClean="0">
                <a:solidFill>
                  <a:schemeClr val="tx1"/>
                </a:solidFill>
              </a:rPr>
              <a:t> (</a:t>
            </a:r>
            <a:r>
              <a:rPr lang="en-US" dirty="0" err="1" smtClean="0">
                <a:solidFill>
                  <a:schemeClr val="tx1"/>
                </a:solidFill>
              </a:rPr>
              <a:t>auch</a:t>
            </a:r>
            <a:r>
              <a:rPr lang="en-US" dirty="0" smtClean="0">
                <a:solidFill>
                  <a:schemeClr val="tx1"/>
                </a:solidFill>
              </a:rPr>
              <a:t> </a:t>
            </a:r>
            <a:r>
              <a:rPr lang="en-US" dirty="0" err="1" smtClean="0">
                <a:solidFill>
                  <a:schemeClr val="tx1"/>
                </a:solidFill>
              </a:rPr>
              <a:t>Datenschutzbedenken</a:t>
            </a:r>
            <a:r>
              <a:rPr lang="en-US" dirty="0" smtClean="0">
                <a:solidFill>
                  <a:schemeClr val="tx1"/>
                </a:solidFill>
              </a:rPr>
              <a:t>)</a:t>
            </a:r>
            <a:endParaRPr lang="en-US" dirty="0">
              <a:solidFill>
                <a:schemeClr val="tx1"/>
              </a:solidFill>
            </a:endParaRPr>
          </a:p>
          <a:p>
            <a:pPr marL="0" indent="0">
              <a:buNone/>
            </a:pPr>
            <a:r>
              <a:rPr lang="en-US" dirty="0">
                <a:solidFill>
                  <a:schemeClr val="tx1"/>
                </a:solidFill>
                <a:hlinkClick r:id="rId6"/>
              </a:rPr>
              <a:t>https://</a:t>
            </a:r>
            <a:r>
              <a:rPr lang="en-US" dirty="0" smtClean="0">
                <a:solidFill>
                  <a:schemeClr val="tx1"/>
                </a:solidFill>
                <a:hlinkClick r:id="rId6"/>
              </a:rPr>
              <a:t>www.hausaerzteverband.de/presse-medien/pressemitteilungen/nachrichten-detailansicht/deutscher-hausaerzteverband-legt-eckpunktepapier-zur-weiterentwicklung-der-elektronischen-patientenakte-vor</a:t>
            </a:r>
            <a:endParaRPr lang="en-US" dirty="0" smtClean="0">
              <a:solidFill>
                <a:schemeClr val="tx1"/>
              </a:solidFill>
            </a:endParaRPr>
          </a:p>
          <a:p>
            <a:pPr marL="0" indent="0">
              <a:buNone/>
            </a:pPr>
            <a:r>
              <a:rPr lang="de-DE" dirty="0" err="1">
                <a:solidFill>
                  <a:schemeClr val="tx1"/>
                </a:solidFill>
              </a:rPr>
              <a:t>CheckUp</a:t>
            </a:r>
            <a:r>
              <a:rPr lang="de-DE" dirty="0">
                <a:solidFill>
                  <a:schemeClr val="tx1"/>
                </a:solidFill>
              </a:rPr>
              <a:t>, der hilft, eine Entscheidung für oder gegen die Patientenakte zu treffen: </a:t>
            </a:r>
            <a:r>
              <a:rPr lang="de-DE" dirty="0">
                <a:solidFill>
                  <a:schemeClr val="tx1"/>
                </a:solidFill>
                <a:hlinkClick r:id="rId7"/>
              </a:rPr>
              <a:t>https://www.epa-checkup.de/</a:t>
            </a:r>
            <a:r>
              <a:rPr lang="de-DE" dirty="0">
                <a:solidFill>
                  <a:schemeClr val="tx1"/>
                </a:solidFill>
              </a:rPr>
              <a:t> </a:t>
            </a: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de-DE" dirty="0" smtClean="0">
              <a:solidFill>
                <a:schemeClr val="tx1"/>
              </a:solidFill>
            </a:endParaRPr>
          </a:p>
          <a:p>
            <a:pPr marL="0" indent="0">
              <a:buNone/>
            </a:pPr>
            <a:endParaRPr lang="de-DE" dirty="0" smtClean="0">
              <a:solidFill>
                <a:schemeClr val="tx1"/>
              </a:solidFill>
            </a:endParaRPr>
          </a:p>
          <a:p>
            <a:pPr marL="0" indent="0">
              <a:buNone/>
            </a:pPr>
            <a:endParaRPr lang="de-DE" dirty="0">
              <a:solidFill>
                <a:schemeClr val="tx1"/>
              </a:solidFill>
            </a:endParaRPr>
          </a:p>
          <a:p>
            <a:pPr marL="0" indent="0">
              <a:buNone/>
            </a:pPr>
            <a:endParaRPr lang="de-DE" dirty="0" smtClean="0">
              <a:solidFill>
                <a:schemeClr val="tx1"/>
              </a:solidFill>
            </a:endParaRPr>
          </a:p>
        </p:txBody>
      </p:sp>
    </p:spTree>
    <p:extLst>
      <p:ext uri="{BB962C8B-B14F-4D97-AF65-F5344CB8AC3E}">
        <p14:creationId xmlns:p14="http://schemas.microsoft.com/office/powerpoint/2010/main" val="41005906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dirty="0">
                <a:solidFill>
                  <a:schemeClr val="bg1"/>
                </a:solidFill>
              </a:rPr>
              <a:t>Optional:</a:t>
            </a:r>
            <a:r>
              <a:rPr lang="de-DE" dirty="0"/>
              <a:t> </a:t>
            </a:r>
            <a:br>
              <a:rPr lang="de-DE" dirty="0"/>
            </a:br>
            <a:r>
              <a:rPr lang="de-DE" dirty="0"/>
              <a:t>Das </a:t>
            </a:r>
            <a:r>
              <a:rPr lang="de-DE" dirty="0" err="1"/>
              <a:t>Tracken</a:t>
            </a:r>
            <a:r>
              <a:rPr lang="de-DE" dirty="0"/>
              <a:t> beim Surfen verfolgen oder  blockieren</a:t>
            </a:r>
            <a:r>
              <a:rPr lang="en-US" dirty="0">
                <a:solidFill>
                  <a:schemeClr val="bg1"/>
                </a:solidFill>
              </a:rPr>
              <a:t/>
            </a:r>
            <a:br>
              <a:rPr lang="en-US" dirty="0">
                <a:solidFill>
                  <a:schemeClr val="bg1"/>
                </a:solidFill>
              </a:rPr>
            </a:br>
            <a:endParaRPr lang="en-US" dirty="0">
              <a:solidFill>
                <a:schemeClr val="bg1"/>
              </a:solidFill>
            </a:endParaRPr>
          </a:p>
        </p:txBody>
      </p:sp>
      <p:sp>
        <p:nvSpPr>
          <p:cNvPr id="3" name="Inhaltsplatzhalter 2"/>
          <p:cNvSpPr>
            <a:spLocks noGrp="1"/>
          </p:cNvSpPr>
          <p:nvPr>
            <p:ph idx="1"/>
          </p:nvPr>
        </p:nvSpPr>
        <p:spPr>
          <a:xfrm>
            <a:off x="3869268" y="246580"/>
            <a:ext cx="7315200" cy="5738168"/>
          </a:xfrm>
        </p:spPr>
        <p:txBody>
          <a:bodyPr>
            <a:normAutofit/>
          </a:bodyPr>
          <a:lstStyle/>
          <a:p>
            <a:pPr marL="0" indent="0">
              <a:buNone/>
            </a:pPr>
            <a:r>
              <a:rPr lang="en-US" dirty="0">
                <a:solidFill>
                  <a:schemeClr val="tx1"/>
                </a:solidFill>
              </a:rPr>
              <a:t>Firefox: </a:t>
            </a:r>
          </a:p>
          <a:p>
            <a:pPr>
              <a:buFont typeface="Wingdings" panose="05000000000000000000" pitchFamily="2" charset="2"/>
              <a:buChar char="§"/>
            </a:pPr>
            <a:r>
              <a:rPr lang="en-US" dirty="0" err="1">
                <a:solidFill>
                  <a:schemeClr val="tx1"/>
                </a:solidFill>
              </a:rPr>
              <a:t>Einstellungen</a:t>
            </a:r>
            <a:r>
              <a:rPr lang="en-US" dirty="0">
                <a:solidFill>
                  <a:schemeClr val="tx1"/>
                </a:solidFill>
              </a:rPr>
              <a:t> – </a:t>
            </a:r>
            <a:r>
              <a:rPr lang="en-US" dirty="0" err="1">
                <a:solidFill>
                  <a:schemeClr val="tx1"/>
                </a:solidFill>
              </a:rPr>
              <a:t>Datenschutz</a:t>
            </a:r>
            <a:r>
              <a:rPr lang="en-US" dirty="0">
                <a:solidFill>
                  <a:schemeClr val="tx1"/>
                </a:solidFill>
              </a:rPr>
              <a:t> und </a:t>
            </a:r>
            <a:r>
              <a:rPr lang="en-US" dirty="0" err="1">
                <a:solidFill>
                  <a:schemeClr val="tx1"/>
                </a:solidFill>
              </a:rPr>
              <a:t>Sicherheit</a:t>
            </a:r>
            <a:r>
              <a:rPr lang="en-US" dirty="0">
                <a:solidFill>
                  <a:schemeClr val="tx1"/>
                </a:solidFill>
              </a:rPr>
              <a:t> – </a:t>
            </a:r>
            <a:r>
              <a:rPr lang="en-US" dirty="0" err="1">
                <a:solidFill>
                  <a:schemeClr val="tx1"/>
                </a:solidFill>
              </a:rPr>
              <a:t>Aktivitätenverfolgung</a:t>
            </a:r>
            <a:r>
              <a:rPr lang="en-US" dirty="0">
                <a:solidFill>
                  <a:schemeClr val="tx1"/>
                </a:solidFill>
              </a:rPr>
              <a:t> – Do not Track </a:t>
            </a:r>
            <a:r>
              <a:rPr lang="en-US" dirty="0" err="1">
                <a:solidFill>
                  <a:schemeClr val="tx1"/>
                </a:solidFill>
              </a:rPr>
              <a:t>aktivieren</a:t>
            </a:r>
            <a:endParaRPr lang="en-US" dirty="0">
              <a:solidFill>
                <a:schemeClr val="tx1"/>
              </a:solidFill>
            </a:endParaRPr>
          </a:p>
          <a:p>
            <a:pPr>
              <a:buFont typeface="Wingdings" panose="05000000000000000000" pitchFamily="2" charset="2"/>
              <a:buChar char="§"/>
            </a:pPr>
            <a:r>
              <a:rPr lang="en-US" dirty="0" err="1">
                <a:solidFill>
                  <a:schemeClr val="tx1"/>
                </a:solidFill>
              </a:rPr>
              <a:t>Erweiterung</a:t>
            </a:r>
            <a:r>
              <a:rPr lang="en-US" dirty="0">
                <a:solidFill>
                  <a:schemeClr val="tx1"/>
                </a:solidFill>
              </a:rPr>
              <a:t> / Add-on </a:t>
            </a:r>
            <a:r>
              <a:rPr lang="en-US" dirty="0" err="1">
                <a:solidFill>
                  <a:schemeClr val="tx1"/>
                </a:solidFill>
              </a:rPr>
              <a:t>installieren</a:t>
            </a:r>
            <a:r>
              <a:rPr lang="en-US" dirty="0">
                <a:solidFill>
                  <a:schemeClr val="tx1"/>
                </a:solidFill>
              </a:rPr>
              <a:t>:</a:t>
            </a:r>
          </a:p>
          <a:p>
            <a:pPr marL="0" indent="0">
              <a:buNone/>
            </a:pPr>
            <a:endParaRPr lang="en-US" dirty="0">
              <a:solidFill>
                <a:schemeClr val="tx1"/>
              </a:solidFill>
            </a:endParaRPr>
          </a:p>
          <a:p>
            <a:pPr marL="0" indent="0">
              <a:buNone/>
            </a:pPr>
            <a:endParaRPr lang="en-US" dirty="0">
              <a:solidFill>
                <a:schemeClr val="tx1"/>
              </a:solidFill>
            </a:endParaRPr>
          </a:p>
          <a:p>
            <a:pPr marL="0" indent="0">
              <a:buNone/>
            </a:pPr>
            <a:r>
              <a:rPr lang="en-US" dirty="0">
                <a:solidFill>
                  <a:schemeClr val="tx1"/>
                </a:solidFill>
              </a:rPr>
              <a:t>Chrome: </a:t>
            </a:r>
          </a:p>
          <a:p>
            <a:pPr>
              <a:buFont typeface="Wingdings" panose="05000000000000000000" pitchFamily="2" charset="2"/>
              <a:buChar char="§"/>
            </a:pPr>
            <a:r>
              <a:rPr lang="en-US" dirty="0" err="1">
                <a:solidFill>
                  <a:schemeClr val="tx1"/>
                </a:solidFill>
              </a:rPr>
              <a:t>Einstellungen</a:t>
            </a:r>
            <a:r>
              <a:rPr lang="en-US" dirty="0">
                <a:solidFill>
                  <a:schemeClr val="tx1"/>
                </a:solidFill>
              </a:rPr>
              <a:t> – </a:t>
            </a:r>
            <a:r>
              <a:rPr lang="en-US" dirty="0" err="1">
                <a:solidFill>
                  <a:schemeClr val="tx1"/>
                </a:solidFill>
              </a:rPr>
              <a:t>Datenschutz</a:t>
            </a:r>
            <a:r>
              <a:rPr lang="en-US" dirty="0">
                <a:solidFill>
                  <a:schemeClr val="tx1"/>
                </a:solidFill>
              </a:rPr>
              <a:t> und </a:t>
            </a:r>
            <a:r>
              <a:rPr lang="en-US" dirty="0" err="1">
                <a:solidFill>
                  <a:schemeClr val="tx1"/>
                </a:solidFill>
              </a:rPr>
              <a:t>Sicherheit</a:t>
            </a:r>
            <a:r>
              <a:rPr lang="en-US" dirty="0">
                <a:solidFill>
                  <a:schemeClr val="tx1"/>
                </a:solidFill>
              </a:rPr>
              <a:t> – Do not Track </a:t>
            </a:r>
            <a:r>
              <a:rPr lang="en-US" dirty="0" err="1">
                <a:solidFill>
                  <a:schemeClr val="tx1"/>
                </a:solidFill>
              </a:rPr>
              <a:t>aktivieren</a:t>
            </a:r>
            <a:endParaRPr lang="en-US" dirty="0">
              <a:solidFill>
                <a:schemeClr val="tx1"/>
              </a:solidFill>
            </a:endParaRPr>
          </a:p>
          <a:p>
            <a:pPr>
              <a:buFont typeface="Wingdings" panose="05000000000000000000" pitchFamily="2" charset="2"/>
              <a:buChar char="§"/>
            </a:pPr>
            <a:r>
              <a:rPr lang="en-US" dirty="0" err="1">
                <a:solidFill>
                  <a:schemeClr val="tx1"/>
                </a:solidFill>
              </a:rPr>
              <a:t>Erweiterung</a:t>
            </a:r>
            <a:r>
              <a:rPr lang="en-US" dirty="0">
                <a:solidFill>
                  <a:schemeClr val="tx1"/>
                </a:solidFill>
              </a:rPr>
              <a:t> / Add-on </a:t>
            </a:r>
            <a:r>
              <a:rPr lang="en-US" dirty="0" err="1">
                <a:solidFill>
                  <a:schemeClr val="tx1"/>
                </a:solidFill>
              </a:rPr>
              <a:t>installieren</a:t>
            </a:r>
            <a:r>
              <a:rPr lang="en-US" dirty="0">
                <a:solidFill>
                  <a:schemeClr val="tx1"/>
                </a:solidFill>
              </a:rPr>
              <a:t> via </a:t>
            </a:r>
            <a:r>
              <a:rPr lang="en-US" dirty="0">
                <a:solidFill>
                  <a:schemeClr val="tx1"/>
                </a:solidFill>
                <a:hlinkClick r:id="rId2"/>
              </a:rPr>
              <a:t>https://chrome.google.com/webstore/</a:t>
            </a:r>
            <a:r>
              <a:rPr lang="en-US" dirty="0">
                <a:solidFill>
                  <a:schemeClr val="tx1"/>
                </a:solidFill>
              </a:rPr>
              <a:t>, </a:t>
            </a:r>
            <a:r>
              <a:rPr lang="en-US" dirty="0" err="1">
                <a:solidFill>
                  <a:schemeClr val="tx1"/>
                </a:solidFill>
              </a:rPr>
              <a:t>zum</a:t>
            </a:r>
            <a:r>
              <a:rPr lang="en-US" dirty="0">
                <a:solidFill>
                  <a:schemeClr val="tx1"/>
                </a:solidFill>
              </a:rPr>
              <a:t> </a:t>
            </a:r>
            <a:r>
              <a:rPr lang="en-US" dirty="0" err="1">
                <a:solidFill>
                  <a:schemeClr val="tx1"/>
                </a:solidFill>
              </a:rPr>
              <a:t>Beispiel</a:t>
            </a:r>
            <a:r>
              <a:rPr lang="en-US" dirty="0">
                <a:solidFill>
                  <a:schemeClr val="tx1"/>
                </a:solidFill>
              </a:rPr>
              <a:t>: </a:t>
            </a:r>
          </a:p>
          <a:p>
            <a:pPr marL="0" indent="0">
              <a:buNone/>
            </a:pPr>
            <a:endParaRPr lang="en-US" dirty="0">
              <a:solidFill>
                <a:schemeClr val="tx1"/>
              </a:solidFill>
            </a:endParaRPr>
          </a:p>
        </p:txBody>
      </p:sp>
      <p:pic>
        <p:nvPicPr>
          <p:cNvPr id="5" name="Grafik 4"/>
          <p:cNvPicPr>
            <a:picLocks noChangeAspect="1"/>
          </p:cNvPicPr>
          <p:nvPr/>
        </p:nvPicPr>
        <p:blipFill>
          <a:blip r:embed="rId3"/>
          <a:stretch>
            <a:fillRect/>
          </a:stretch>
        </p:blipFill>
        <p:spPr>
          <a:xfrm>
            <a:off x="3869268" y="2163115"/>
            <a:ext cx="6153466" cy="952549"/>
          </a:xfrm>
          <a:prstGeom prst="rect">
            <a:avLst/>
          </a:prstGeom>
          <a:ln>
            <a:solidFill>
              <a:schemeClr val="bg1">
                <a:lumMod val="95000"/>
              </a:schemeClr>
            </a:solidFill>
          </a:ln>
        </p:spPr>
      </p:pic>
      <p:pic>
        <p:nvPicPr>
          <p:cNvPr id="7" name="Grafik 6"/>
          <p:cNvPicPr>
            <a:picLocks noChangeAspect="1"/>
          </p:cNvPicPr>
          <p:nvPr/>
        </p:nvPicPr>
        <p:blipFill>
          <a:blip r:embed="rId4"/>
          <a:stretch>
            <a:fillRect/>
          </a:stretch>
        </p:blipFill>
        <p:spPr>
          <a:xfrm>
            <a:off x="4033654" y="5282261"/>
            <a:ext cx="2425825" cy="1035103"/>
          </a:xfrm>
          <a:prstGeom prst="rect">
            <a:avLst/>
          </a:prstGeom>
          <a:ln>
            <a:solidFill>
              <a:schemeClr val="bg1">
                <a:lumMod val="95000"/>
              </a:schemeClr>
            </a:solidFill>
          </a:ln>
        </p:spPr>
      </p:pic>
    </p:spTree>
    <p:extLst>
      <p:ext uri="{BB962C8B-B14F-4D97-AF65-F5344CB8AC3E}">
        <p14:creationId xmlns:p14="http://schemas.microsoft.com/office/powerpoint/2010/main" val="10755114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Quellen und Nachweise</a:t>
            </a:r>
            <a:endParaRPr lang="de-DE" sz="2800" i="1" noProof="0" dirty="0"/>
          </a:p>
        </p:txBody>
      </p:sp>
      <p:sp>
        <p:nvSpPr>
          <p:cNvPr id="3" name="Inhaltsplatzhalter 2"/>
          <p:cNvSpPr>
            <a:spLocks noGrp="1"/>
          </p:cNvSpPr>
          <p:nvPr>
            <p:ph idx="1"/>
          </p:nvPr>
        </p:nvSpPr>
        <p:spPr>
          <a:xfrm>
            <a:off x="3501660" y="771267"/>
            <a:ext cx="8165803" cy="5306321"/>
          </a:xfrm>
        </p:spPr>
        <p:txBody>
          <a:bodyPr anchor="t">
            <a:normAutofit/>
          </a:bodyPr>
          <a:lstStyle/>
          <a:p>
            <a:pPr marL="0" indent="0">
              <a:buNone/>
            </a:pPr>
            <a:r>
              <a:rPr lang="de-DE" sz="1300" b="1" dirty="0" smtClean="0">
                <a:solidFill>
                  <a:schemeClr val="tx1"/>
                </a:solidFill>
              </a:rPr>
              <a:t>Projekt-Koordination</a:t>
            </a:r>
            <a:endParaRPr lang="de-DE" sz="1300" b="1" dirty="0">
              <a:solidFill>
                <a:schemeClr val="tx1"/>
              </a:solidFill>
            </a:endParaRPr>
          </a:p>
          <a:p>
            <a:pPr marL="0" indent="0">
              <a:buNone/>
            </a:pPr>
            <a:r>
              <a:rPr lang="de-DE" sz="1300" dirty="0">
                <a:solidFill>
                  <a:schemeClr val="tx1"/>
                </a:solidFill>
              </a:rPr>
              <a:t>Stiftung Digitale Chancen</a:t>
            </a:r>
            <a:br>
              <a:rPr lang="de-DE" sz="1300" dirty="0">
                <a:solidFill>
                  <a:schemeClr val="tx1"/>
                </a:solidFill>
              </a:rPr>
            </a:br>
            <a:r>
              <a:rPr lang="de-DE" sz="1300" dirty="0">
                <a:solidFill>
                  <a:schemeClr val="tx1"/>
                </a:solidFill>
              </a:rPr>
              <a:t>Chausseestr. 15</a:t>
            </a:r>
            <a:br>
              <a:rPr lang="de-DE" sz="1300" dirty="0">
                <a:solidFill>
                  <a:schemeClr val="tx1"/>
                </a:solidFill>
              </a:rPr>
            </a:br>
            <a:r>
              <a:rPr lang="de-DE" sz="1300" dirty="0">
                <a:solidFill>
                  <a:schemeClr val="tx1"/>
                </a:solidFill>
              </a:rPr>
              <a:t>10115 Berlin</a:t>
            </a:r>
            <a:br>
              <a:rPr lang="de-DE" sz="1300" dirty="0">
                <a:solidFill>
                  <a:schemeClr val="tx1"/>
                </a:solidFill>
              </a:rPr>
            </a:br>
            <a:r>
              <a:rPr lang="de-DE" sz="1300" u="sng" dirty="0">
                <a:solidFill>
                  <a:schemeClr val="tx1"/>
                </a:solidFill>
                <a:hlinkClick r:id="rId3"/>
              </a:rPr>
              <a:t>https://</a:t>
            </a:r>
            <a:r>
              <a:rPr lang="de-DE" sz="1300" u="sng">
                <a:solidFill>
                  <a:schemeClr val="tx1"/>
                </a:solidFill>
                <a:hlinkClick r:id="rId3"/>
              </a:rPr>
              <a:t>www.digitale-chancen.de</a:t>
            </a:r>
            <a:r>
              <a:rPr lang="de-DE" sz="1300" u="sng" smtClean="0">
                <a:solidFill>
                  <a:schemeClr val="tx1"/>
                </a:solidFill>
                <a:hlinkClick r:id="rId3"/>
              </a:rPr>
              <a:t>/</a:t>
            </a:r>
            <a:endParaRPr lang="de-DE" sz="1300" u="sng" smtClean="0">
              <a:solidFill>
                <a:schemeClr val="tx1"/>
              </a:solidFill>
            </a:endParaRPr>
          </a:p>
          <a:p>
            <a:pPr marL="0" indent="0">
              <a:buNone/>
            </a:pPr>
            <a:endParaRPr lang="de-DE" sz="1300" dirty="0">
              <a:solidFill>
                <a:schemeClr val="tx1"/>
              </a:solidFill>
            </a:endParaRPr>
          </a:p>
          <a:p>
            <a:pPr marL="0" indent="0">
              <a:buNone/>
            </a:pPr>
            <a:r>
              <a:rPr lang="de-DE" sz="2000" b="1" dirty="0" smtClean="0">
                <a:solidFill>
                  <a:schemeClr val="tx1"/>
                </a:solidFill>
              </a:rPr>
              <a:t>Bildnachweise</a:t>
            </a:r>
            <a:endParaRPr lang="de-DE" sz="2000" b="1" dirty="0">
              <a:solidFill>
                <a:schemeClr val="tx1"/>
              </a:solidFill>
            </a:endParaRPr>
          </a:p>
          <a:p>
            <a:r>
              <a:rPr lang="de-DE" sz="1400" dirty="0">
                <a:solidFill>
                  <a:schemeClr val="tx1"/>
                </a:solidFill>
              </a:rPr>
              <a:t>Folie </a:t>
            </a:r>
            <a:r>
              <a:rPr lang="de-DE" sz="1400" dirty="0" smtClean="0">
                <a:solidFill>
                  <a:schemeClr val="tx1"/>
                </a:solidFill>
              </a:rPr>
              <a:t>2: </a:t>
            </a:r>
            <a:r>
              <a:rPr lang="de-DE" sz="1400" dirty="0">
                <a:solidFill>
                  <a:schemeClr val="tx1"/>
                </a:solidFill>
              </a:rPr>
              <a:t>https://pixabay.com/de/photos/haus-schl%c3%bcssel-hausschl%c3%bcssel-4516177/ - </a:t>
            </a:r>
            <a:r>
              <a:rPr lang="en-GB" sz="1400" u="sng" dirty="0" err="1">
                <a:solidFill>
                  <a:schemeClr val="tx1"/>
                </a:solidFill>
                <a:hlinkClick r:id="rId4"/>
              </a:rPr>
              <a:t>Schluesseldienst</a:t>
            </a:r>
            <a:endParaRPr lang="de-DE" sz="1400" dirty="0">
              <a:solidFill>
                <a:schemeClr val="tx1"/>
              </a:solidFill>
            </a:endParaRPr>
          </a:p>
          <a:p>
            <a:r>
              <a:rPr lang="de-DE" sz="1400" dirty="0">
                <a:solidFill>
                  <a:schemeClr val="tx1"/>
                </a:solidFill>
              </a:rPr>
              <a:t>Folie 3: https://pixabay.com/de/illustrations/daten-big-data-internet-online-www-3808485/ - </a:t>
            </a:r>
            <a:r>
              <a:rPr lang="en-GB" sz="1400" u="sng" dirty="0" err="1">
                <a:solidFill>
                  <a:schemeClr val="tx1"/>
                </a:solidFill>
                <a:hlinkClick r:id="rId5"/>
              </a:rPr>
              <a:t>geralt</a:t>
            </a:r>
            <a:endParaRPr lang="de-DE" sz="1400" dirty="0">
              <a:solidFill>
                <a:schemeClr val="tx1"/>
              </a:solidFill>
            </a:endParaRPr>
          </a:p>
          <a:p>
            <a:r>
              <a:rPr lang="de-DE" sz="1400" dirty="0">
                <a:solidFill>
                  <a:schemeClr val="tx1"/>
                </a:solidFill>
              </a:rPr>
              <a:t>Folie 12: https://pixabay.com/de/illustrations/dsgvo-datenschutz-grundverordnung-3446010/ - </a:t>
            </a:r>
            <a:r>
              <a:rPr lang="en-GB" sz="1400" u="sng" dirty="0" err="1">
                <a:solidFill>
                  <a:schemeClr val="tx1"/>
                </a:solidFill>
                <a:hlinkClick r:id="rId6"/>
              </a:rPr>
              <a:t>BenediktGeyer</a:t>
            </a:r>
            <a:endParaRPr lang="de-DE" sz="1400" dirty="0">
              <a:solidFill>
                <a:schemeClr val="tx1"/>
              </a:solidFill>
            </a:endParaRPr>
          </a:p>
          <a:p>
            <a:r>
              <a:rPr lang="de-DE" sz="1400" dirty="0">
                <a:solidFill>
                  <a:schemeClr val="tx1"/>
                </a:solidFill>
              </a:rPr>
              <a:t>Folie 19: https://pixabay.com/de/photos/internet-laptop-video-netzwerk-315799/  - </a:t>
            </a:r>
            <a:r>
              <a:rPr lang="de-DE" sz="1400" u="sng" dirty="0" err="1">
                <a:solidFill>
                  <a:schemeClr val="tx1"/>
                </a:solidFill>
                <a:hlinkClick r:id="rId7"/>
              </a:rPr>
              <a:t>PublicDomainPictures</a:t>
            </a:r>
            <a:endParaRPr lang="de-DE" sz="1400" dirty="0">
              <a:solidFill>
                <a:schemeClr val="tx1"/>
              </a:solidFill>
            </a:endParaRPr>
          </a:p>
          <a:p>
            <a:r>
              <a:rPr lang="de-DE" sz="1400" dirty="0">
                <a:solidFill>
                  <a:schemeClr val="tx1"/>
                </a:solidFill>
              </a:rPr>
              <a:t>Folien 22: https://pixabay.com/de/vectors/medizinisch-die-gesundheit-medizin-5459633/ - </a:t>
            </a:r>
            <a:r>
              <a:rPr lang="de-DE" sz="1400" u="sng" dirty="0" err="1">
                <a:solidFill>
                  <a:schemeClr val="tx1"/>
                </a:solidFill>
                <a:hlinkClick r:id="rId8"/>
              </a:rPr>
              <a:t>Megan_Rexazin</a:t>
            </a:r>
            <a:endParaRPr lang="de-DE" sz="1400" dirty="0">
              <a:solidFill>
                <a:schemeClr val="tx1"/>
              </a:solidFill>
            </a:endParaRPr>
          </a:p>
          <a:p>
            <a:endParaRPr lang="de-DE" dirty="0"/>
          </a:p>
          <a:p>
            <a:endParaRPr lang="de-DE" dirty="0"/>
          </a:p>
          <a:p>
            <a:endParaRPr lang="de-DE" dirty="0"/>
          </a:p>
          <a:p>
            <a:pPr marL="0" indent="0">
              <a:buNone/>
            </a:pPr>
            <a:endParaRPr lang="de-DE" sz="1500" i="1" noProof="0" dirty="0">
              <a:solidFill>
                <a:schemeClr val="tx1"/>
              </a:solidFill>
            </a:endParaRPr>
          </a:p>
        </p:txBody>
      </p:sp>
      <p:sp>
        <p:nvSpPr>
          <p:cNvPr id="5" name="Pravokotnik 4">
            <a:extLst>
              <a:ext uri="{FF2B5EF4-FFF2-40B4-BE49-F238E27FC236}">
                <a16:creationId xmlns:a16="http://schemas.microsoft.com/office/drawing/2014/main" id="{85CCADC7-6296-43FB-AA14-CE93AF14F66D}"/>
              </a:ext>
            </a:extLst>
          </p:cNvPr>
          <p:cNvSpPr/>
          <p:nvPr/>
        </p:nvSpPr>
        <p:spPr>
          <a:xfrm>
            <a:off x="3434318" y="1123837"/>
            <a:ext cx="7999228" cy="646331"/>
          </a:xfrm>
          <a:prstGeom prst="rect">
            <a:avLst/>
          </a:prstGeom>
        </p:spPr>
        <p:txBody>
          <a:bodyPr wrap="square">
            <a:spAutoFit/>
          </a:bodyPr>
          <a:lstStyle/>
          <a:p>
            <a:endParaRPr lang="sl-SI" dirty="0"/>
          </a:p>
          <a:p>
            <a:endParaRPr lang="sl-SI" dirty="0"/>
          </a:p>
        </p:txBody>
      </p:sp>
      <p:sp>
        <p:nvSpPr>
          <p:cNvPr id="6" name="Pravokotnik 5">
            <a:extLst>
              <a:ext uri="{FF2B5EF4-FFF2-40B4-BE49-F238E27FC236}">
                <a16:creationId xmlns:a16="http://schemas.microsoft.com/office/drawing/2014/main" id="{0F576CED-DDED-47BE-B4BC-ABF2C3225D4C}"/>
              </a:ext>
            </a:extLst>
          </p:cNvPr>
          <p:cNvSpPr/>
          <p:nvPr/>
        </p:nvSpPr>
        <p:spPr>
          <a:xfrm>
            <a:off x="3821944" y="1044324"/>
            <a:ext cx="7999228" cy="646331"/>
          </a:xfrm>
          <a:prstGeom prst="rect">
            <a:avLst/>
          </a:prstGeom>
        </p:spPr>
        <p:txBody>
          <a:bodyPr wrap="square">
            <a:spAutoFit/>
          </a:bodyPr>
          <a:lstStyle/>
          <a:p>
            <a:endParaRPr lang="sl-SI" dirty="0"/>
          </a:p>
          <a:p>
            <a:endParaRPr lang="sl-SI" dirty="0"/>
          </a:p>
        </p:txBody>
      </p:sp>
    </p:spTree>
    <p:extLst>
      <p:ext uri="{BB962C8B-B14F-4D97-AF65-F5344CB8AC3E}">
        <p14:creationId xmlns:p14="http://schemas.microsoft.com/office/powerpoint/2010/main" val="2955416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Metallwaren, Wand, Im Haus, Türgriff enthält.&#10;&#10;Automatisch generierte Beschreibung">
            <a:extLst>
              <a:ext uri="{FF2B5EF4-FFF2-40B4-BE49-F238E27FC236}">
                <a16:creationId xmlns:a16="http://schemas.microsoft.com/office/drawing/2014/main" id="{E9969185-E9A6-BB9C-1080-BA70BF6F83DF}"/>
              </a:ext>
            </a:extLst>
          </p:cNvPr>
          <p:cNvPicPr>
            <a:picLocks noChangeAspect="1"/>
          </p:cNvPicPr>
          <p:nvPr/>
        </p:nvPicPr>
        <p:blipFill rotWithShape="1">
          <a:blip r:embed="rId3"/>
          <a:srcRect t="3558" r="1235" b="22408"/>
          <a:stretch/>
        </p:blipFill>
        <p:spPr>
          <a:xfrm>
            <a:off x="0" y="-3369"/>
            <a:ext cx="12192000" cy="6861369"/>
          </a:xfrm>
          <a:prstGeom prst="rect">
            <a:avLst/>
          </a:prstGeom>
        </p:spPr>
      </p:pic>
      <p:sp>
        <p:nvSpPr>
          <p:cNvPr id="2" name="Titel 1"/>
          <p:cNvSpPr>
            <a:spLocks noGrp="1"/>
          </p:cNvSpPr>
          <p:nvPr>
            <p:ph type="title"/>
          </p:nvPr>
        </p:nvSpPr>
        <p:spPr>
          <a:xfrm>
            <a:off x="9465012" y="175098"/>
            <a:ext cx="2490281" cy="1298935"/>
          </a:xfrm>
          <a:solidFill>
            <a:schemeClr val="accent1"/>
          </a:solidFill>
        </p:spPr>
        <p:txBody>
          <a:bodyPr/>
          <a:lstStyle/>
          <a:p>
            <a:pPr algn="ctr"/>
            <a:r>
              <a:rPr lang="de-DE" dirty="0"/>
              <a:t>Inhalte</a:t>
            </a:r>
          </a:p>
        </p:txBody>
      </p:sp>
      <p:sp>
        <p:nvSpPr>
          <p:cNvPr id="4" name="TextBox 3">
            <a:extLst>
              <a:ext uri="{FF2B5EF4-FFF2-40B4-BE49-F238E27FC236}">
                <a16:creationId xmlns:a16="http://schemas.microsoft.com/office/drawing/2014/main" id="{7A8DA178-EF38-5DFF-07CD-64DB4690BC44}"/>
              </a:ext>
            </a:extLst>
          </p:cNvPr>
          <p:cNvSpPr txBox="1"/>
          <p:nvPr/>
        </p:nvSpPr>
        <p:spPr>
          <a:xfrm>
            <a:off x="236707" y="980207"/>
            <a:ext cx="5531795" cy="5693866"/>
          </a:xfrm>
          <a:prstGeom prst="rect">
            <a:avLst/>
          </a:prstGeom>
          <a:solidFill>
            <a:srgbClr val="FFFFFF">
              <a:alpha val="58039"/>
            </a:srgbClr>
          </a:solidFill>
        </p:spPr>
        <p:txBody>
          <a:bodyPr wrap="square" rtlCol="0">
            <a:spAutoFit/>
          </a:bodyPr>
          <a:lstStyle/>
          <a:p>
            <a:pPr marL="457200" indent="-457200">
              <a:buAutoNum type="arabicPeriod"/>
            </a:pPr>
            <a:r>
              <a:rPr lang="de-DE" sz="2800" dirty="0"/>
              <a:t>Begriffe </a:t>
            </a:r>
            <a:r>
              <a:rPr lang="de-DE" sz="2800" dirty="0" err="1"/>
              <a:t>Datafizierung</a:t>
            </a:r>
            <a:r>
              <a:rPr lang="de-DE" sz="2800" dirty="0"/>
              <a:t> und  DSGVO einordnen und Zusammenhang mit ökonomischer Nutzung von digitalen Gesundheitsdaten herstellen</a:t>
            </a:r>
            <a:br>
              <a:rPr lang="de-DE" sz="2800" dirty="0"/>
            </a:br>
            <a:endParaRPr lang="de-DE" sz="2800" dirty="0"/>
          </a:p>
          <a:p>
            <a:pPr marL="457200" indent="-457200">
              <a:buAutoNum type="arabicPeriod"/>
            </a:pPr>
            <a:r>
              <a:rPr lang="de-DE" sz="2800" dirty="0"/>
              <a:t>Umgang mit Daten und das Organisieren von Gesundheitsdaten</a:t>
            </a:r>
            <a:br>
              <a:rPr lang="de-DE" sz="2800" dirty="0"/>
            </a:br>
            <a:endParaRPr lang="de-DE" sz="2800" dirty="0"/>
          </a:p>
          <a:p>
            <a:pPr marL="457200" indent="-457200">
              <a:buAutoNum type="arabicPeriod"/>
            </a:pPr>
            <a:r>
              <a:rPr lang="de-DE" sz="2800" dirty="0"/>
              <a:t>elektronische Patientenakte  (</a:t>
            </a:r>
            <a:r>
              <a:rPr lang="de-DE" sz="2800" dirty="0" err="1"/>
              <a:t>ePA</a:t>
            </a:r>
            <a:r>
              <a:rPr lang="de-DE" sz="2800" dirty="0"/>
              <a:t>)</a:t>
            </a:r>
          </a:p>
        </p:txBody>
      </p:sp>
    </p:spTree>
    <p:extLst>
      <p:ext uri="{BB962C8B-B14F-4D97-AF65-F5344CB8AC3E}">
        <p14:creationId xmlns:p14="http://schemas.microsoft.com/office/powerpoint/2010/main" val="845148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243191" y="1128408"/>
            <a:ext cx="2947482" cy="4601183"/>
          </a:xfrm>
        </p:spPr>
        <p:txBody>
          <a:bodyPr/>
          <a:lstStyle/>
          <a:p>
            <a:pPr algn="ctr"/>
            <a:r>
              <a:rPr lang="de-DE" dirty="0" smtClean="0"/>
              <a:t>1.</a:t>
            </a:r>
            <a:br>
              <a:rPr lang="de-DE" dirty="0" smtClean="0"/>
            </a:br>
            <a:r>
              <a:rPr lang="de-DE" dirty="0"/>
              <a:t/>
            </a:r>
            <a:br>
              <a:rPr lang="de-DE" dirty="0"/>
            </a:br>
            <a:r>
              <a:rPr lang="de-DE" dirty="0" smtClean="0"/>
              <a:t>Einführung </a:t>
            </a:r>
            <a:r>
              <a:rPr lang="de-DE" dirty="0"/>
              <a:t>in </a:t>
            </a:r>
            <a:r>
              <a:rPr lang="de-DE" dirty="0" err="1"/>
              <a:t>Datafizierung</a:t>
            </a:r>
            <a:r>
              <a:rPr lang="de-DE" dirty="0"/>
              <a:t> und DSGVO</a:t>
            </a:r>
          </a:p>
        </p:txBody>
      </p:sp>
      <p:sp>
        <p:nvSpPr>
          <p:cNvPr id="3" name="Inhaltsplatzhalter 2"/>
          <p:cNvSpPr>
            <a:spLocks noGrp="1"/>
          </p:cNvSpPr>
          <p:nvPr>
            <p:ph idx="1"/>
          </p:nvPr>
        </p:nvSpPr>
        <p:spPr>
          <a:xfrm>
            <a:off x="3869268" y="796014"/>
            <a:ext cx="7315200" cy="2832402"/>
          </a:xfr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8100000" scaled="1"/>
            <a:tileRect/>
          </a:gradFill>
        </p:spPr>
        <p:txBody>
          <a:bodyPr lIns="360000" tIns="360000" rIns="360000" bIns="360000" anchor="t"/>
          <a:lstStyle/>
          <a:p>
            <a:pPr>
              <a:buFont typeface="Wingdings" panose="05000000000000000000" pitchFamily="2" charset="2"/>
              <a:buChar char="§"/>
            </a:pPr>
            <a:r>
              <a:rPr lang="de-DE" sz="3200" dirty="0">
                <a:solidFill>
                  <a:schemeClr val="tx1"/>
                </a:solidFill>
              </a:rPr>
              <a:t>Begriffe </a:t>
            </a:r>
            <a:r>
              <a:rPr lang="de-DE" sz="3200" dirty="0" err="1">
                <a:solidFill>
                  <a:schemeClr val="tx1"/>
                </a:solidFill>
              </a:rPr>
              <a:t>Datafizierung</a:t>
            </a:r>
            <a:r>
              <a:rPr lang="de-DE" sz="3200" dirty="0">
                <a:solidFill>
                  <a:schemeClr val="tx1"/>
                </a:solidFill>
              </a:rPr>
              <a:t> und  DSGVO </a:t>
            </a:r>
          </a:p>
          <a:p>
            <a:pPr>
              <a:buFont typeface="Wingdings" panose="05000000000000000000" pitchFamily="2" charset="2"/>
              <a:buChar char="§"/>
            </a:pPr>
            <a:r>
              <a:rPr lang="de-DE" sz="3200" dirty="0">
                <a:solidFill>
                  <a:schemeClr val="tx1"/>
                </a:solidFill>
              </a:rPr>
              <a:t>Ihre Beziehung zum wirtschaftlichen Kontext von digitalen Gesundheitsdaten</a:t>
            </a:r>
            <a:endParaRPr lang="en-US" dirty="0">
              <a:solidFill>
                <a:schemeClr val="tx1"/>
              </a:solidFill>
            </a:endParaRPr>
          </a:p>
        </p:txBody>
      </p:sp>
    </p:spTree>
    <p:extLst>
      <p:ext uri="{BB962C8B-B14F-4D97-AF65-F5344CB8AC3E}">
        <p14:creationId xmlns:p14="http://schemas.microsoft.com/office/powerpoint/2010/main" val="2318935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Datafizierung</a:t>
            </a:r>
            <a:endParaRPr lang="en-US" dirty="0"/>
          </a:p>
        </p:txBody>
      </p:sp>
      <p:sp>
        <p:nvSpPr>
          <p:cNvPr id="3" name="Inhaltsplatzhalter 2"/>
          <p:cNvSpPr>
            <a:spLocks noGrp="1"/>
          </p:cNvSpPr>
          <p:nvPr>
            <p:ph idx="1"/>
          </p:nvPr>
        </p:nvSpPr>
        <p:spPr>
          <a:xfrm>
            <a:off x="3869268" y="864108"/>
            <a:ext cx="7315200" cy="5030854"/>
          </a:xfrm>
        </p:spPr>
        <p:txBody>
          <a:bodyPr anchor="t">
            <a:normAutofit/>
          </a:bodyPr>
          <a:lstStyle/>
          <a:p>
            <a:pPr marL="0" indent="0">
              <a:buNone/>
            </a:pPr>
            <a:r>
              <a:rPr lang="de-DE" dirty="0">
                <a:solidFill>
                  <a:schemeClr val="tx1"/>
                </a:solidFill>
              </a:rPr>
              <a:t>Datafizierung:</a:t>
            </a:r>
          </a:p>
          <a:p>
            <a:pPr>
              <a:buFont typeface="Wingdings" panose="05000000000000000000" pitchFamily="2" charset="2"/>
              <a:buChar char="§"/>
            </a:pPr>
            <a:r>
              <a:rPr lang="de-DE" dirty="0">
                <a:solidFill>
                  <a:schemeClr val="tx1"/>
                </a:solidFill>
              </a:rPr>
              <a:t>Das </a:t>
            </a:r>
            <a:r>
              <a:rPr lang="de-DE" b="1" dirty="0">
                <a:solidFill>
                  <a:schemeClr val="tx1"/>
                </a:solidFill>
              </a:rPr>
              <a:t>Erfassen, Speichern und Auswerten </a:t>
            </a:r>
            <a:r>
              <a:rPr lang="de-DE" dirty="0">
                <a:solidFill>
                  <a:schemeClr val="tx1"/>
                </a:solidFill>
              </a:rPr>
              <a:t>von Daten, die </a:t>
            </a:r>
            <a:r>
              <a:rPr lang="de-DE" b="1" dirty="0">
                <a:solidFill>
                  <a:schemeClr val="tx1"/>
                </a:solidFill>
              </a:rPr>
              <a:t>online verfügbar </a:t>
            </a:r>
            <a:r>
              <a:rPr lang="de-DE" dirty="0">
                <a:solidFill>
                  <a:schemeClr val="tx1"/>
                </a:solidFill>
              </a:rPr>
              <a:t>sind (z.B. alltägliche Daten, wie sie bei der Nutzung sozialer Netzwerke oder </a:t>
            </a:r>
            <a:r>
              <a:rPr lang="de-DE" dirty="0" smtClean="0">
                <a:solidFill>
                  <a:schemeClr val="tx1"/>
                </a:solidFill>
              </a:rPr>
              <a:t>Messenger </a:t>
            </a:r>
            <a:r>
              <a:rPr lang="de-DE" dirty="0">
                <a:solidFill>
                  <a:schemeClr val="tx1"/>
                </a:solidFill>
              </a:rPr>
              <a:t>verursacht werden)</a:t>
            </a:r>
          </a:p>
          <a:p>
            <a:pPr>
              <a:buFont typeface="Wingdings" panose="05000000000000000000" pitchFamily="2" charset="2"/>
              <a:buChar char="§"/>
            </a:pPr>
            <a:r>
              <a:rPr lang="de-DE" dirty="0">
                <a:solidFill>
                  <a:schemeClr val="tx1"/>
                </a:solidFill>
              </a:rPr>
              <a:t>Im Zusammenhang mit Gesundheit ist Datafizierung der Prozess, bei dem </a:t>
            </a:r>
            <a:r>
              <a:rPr lang="de-DE" b="1" dirty="0">
                <a:solidFill>
                  <a:schemeClr val="tx1"/>
                </a:solidFill>
              </a:rPr>
              <a:t>die Aktivitäten, das Verhalten und die Erfahrungen</a:t>
            </a:r>
            <a:r>
              <a:rPr lang="de-DE" dirty="0">
                <a:solidFill>
                  <a:schemeClr val="tx1"/>
                </a:solidFill>
              </a:rPr>
              <a:t> des Einzelnen aufgezeichnet und innerhalb und außerhalb des klinischen Umfelds als </a:t>
            </a:r>
            <a:r>
              <a:rPr lang="de-DE" b="1" dirty="0">
                <a:solidFill>
                  <a:schemeClr val="tx1"/>
                </a:solidFill>
              </a:rPr>
              <a:t>Bezugspunkte für die Gesundheit analysiert werden können</a:t>
            </a:r>
            <a:r>
              <a:rPr lang="de-DE" dirty="0">
                <a:solidFill>
                  <a:schemeClr val="tx1"/>
                </a:solidFill>
              </a:rPr>
              <a:t>.</a:t>
            </a:r>
            <a:br>
              <a:rPr lang="de-DE" dirty="0">
                <a:solidFill>
                  <a:schemeClr val="tx1"/>
                </a:solidFill>
              </a:rPr>
            </a:br>
            <a:r>
              <a:rPr lang="de-DE" dirty="0">
                <a:solidFill>
                  <a:schemeClr val="tx1"/>
                </a:solidFill>
              </a:rPr>
              <a:t/>
            </a:r>
            <a:br>
              <a:rPr lang="de-DE" dirty="0">
                <a:solidFill>
                  <a:schemeClr val="tx1"/>
                </a:solidFill>
              </a:rPr>
            </a:br>
            <a:r>
              <a:rPr lang="de-DE" dirty="0">
                <a:solidFill>
                  <a:schemeClr val="tx1"/>
                </a:solidFill>
              </a:rPr>
              <a:t>Steht in Zusammenhang mit „Big Data“ (Massendaten)</a:t>
            </a:r>
          </a:p>
        </p:txBody>
      </p:sp>
    </p:spTree>
    <p:extLst>
      <p:ext uri="{BB962C8B-B14F-4D97-AF65-F5344CB8AC3E}">
        <p14:creationId xmlns:p14="http://schemas.microsoft.com/office/powerpoint/2010/main" val="429101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a:solidFill>
                  <a:schemeClr val="bg1"/>
                </a:solidFill>
              </a:rPr>
              <a:t>Datafizierung</a:t>
            </a:r>
            <a:r>
              <a:rPr lang="de-DE" dirty="0">
                <a:solidFill>
                  <a:schemeClr val="bg1"/>
                </a:solidFill>
              </a:rPr>
              <a:t> der Gesundheit:</a:t>
            </a:r>
            <a:br>
              <a:rPr lang="de-DE" dirty="0">
                <a:solidFill>
                  <a:schemeClr val="bg1"/>
                </a:solidFill>
              </a:rPr>
            </a:br>
            <a:r>
              <a:rPr lang="de-DE" dirty="0">
                <a:solidFill>
                  <a:schemeClr val="bg1"/>
                </a:solidFill>
              </a:rPr>
              <a:t/>
            </a:r>
            <a:br>
              <a:rPr lang="de-DE" dirty="0">
                <a:solidFill>
                  <a:schemeClr val="bg1"/>
                </a:solidFill>
              </a:rPr>
            </a:br>
            <a:r>
              <a:rPr lang="de-DE" dirty="0">
                <a:solidFill>
                  <a:schemeClr val="bg1"/>
                </a:solidFill>
              </a:rPr>
              <a:t>Merkmale</a:t>
            </a:r>
            <a:r>
              <a:rPr lang="de-DE" dirty="0"/>
              <a:t/>
            </a:r>
            <a:br>
              <a:rPr lang="de-DE" dirty="0"/>
            </a:br>
            <a:endParaRPr lang="en-US"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129948394"/>
              </p:ext>
            </p:extLst>
          </p:nvPr>
        </p:nvGraphicFramePr>
        <p:xfrm>
          <a:off x="4518978" y="1123837"/>
          <a:ext cx="6809422" cy="4394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3901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70A9-C12D-4EC6-387E-18A202ECC3B8}"/>
              </a:ext>
            </a:extLst>
          </p:cNvPr>
          <p:cNvSpPr>
            <a:spLocks noGrp="1"/>
          </p:cNvSpPr>
          <p:nvPr>
            <p:ph type="title"/>
          </p:nvPr>
        </p:nvSpPr>
        <p:spPr/>
        <p:txBody>
          <a:bodyPr/>
          <a:lstStyle/>
          <a:p>
            <a:pPr algn="ctr"/>
            <a:r>
              <a:rPr lang="de-DE" dirty="0" err="1" smtClean="0">
                <a:cs typeface="Calibri"/>
              </a:rPr>
              <a:t>Datafizierung</a:t>
            </a:r>
            <a:r>
              <a:rPr lang="de-DE" dirty="0" smtClean="0">
                <a:cs typeface="Calibri"/>
              </a:rPr>
              <a:t> </a:t>
            </a:r>
            <a:r>
              <a:rPr lang="de-DE" dirty="0">
                <a:cs typeface="Calibri"/>
              </a:rPr>
              <a:t>und wir</a:t>
            </a:r>
            <a:br>
              <a:rPr lang="de-DE" dirty="0">
                <a:cs typeface="Calibri"/>
              </a:rPr>
            </a:br>
            <a:endParaRPr lang="de-DE" dirty="0">
              <a:ea typeface="+mj-lt"/>
              <a:cs typeface="+mj-lt"/>
            </a:endParaRPr>
          </a:p>
        </p:txBody>
      </p:sp>
      <p:sp>
        <p:nvSpPr>
          <p:cNvPr id="3" name="Content Placeholder 2">
            <a:extLst>
              <a:ext uri="{FF2B5EF4-FFF2-40B4-BE49-F238E27FC236}">
                <a16:creationId xmlns:a16="http://schemas.microsoft.com/office/drawing/2014/main" id="{F56D55D6-0758-A161-51D2-7647319887B3}"/>
              </a:ext>
            </a:extLst>
          </p:cNvPr>
          <p:cNvSpPr>
            <a:spLocks noGrp="1"/>
          </p:cNvSpPr>
          <p:nvPr>
            <p:ph idx="1"/>
          </p:nvPr>
        </p:nvSpPr>
        <p:spPr>
          <a:xfrm>
            <a:off x="3687685" y="796015"/>
            <a:ext cx="8251396" cy="5468598"/>
          </a:xfrm>
        </p:spPr>
        <p:txBody>
          <a:bodyPr anchor="t">
            <a:normAutofit fontScale="70000" lnSpcReduction="20000"/>
          </a:bodyPr>
          <a:lstStyle/>
          <a:p>
            <a:pPr marL="457200" indent="-457200">
              <a:lnSpc>
                <a:spcPct val="120000"/>
              </a:lnSpc>
              <a:buAutoNum type="arabicPeriod"/>
            </a:pPr>
            <a:r>
              <a:rPr lang="de-DE" sz="3400" dirty="0">
                <a:solidFill>
                  <a:schemeClr val="tx1"/>
                </a:solidFill>
                <a:ea typeface="+mn-lt"/>
                <a:cs typeface="+mn-lt"/>
              </a:rPr>
              <a:t>Erfinden Sie eine fiktive Person (Persona)</a:t>
            </a:r>
            <a:br>
              <a:rPr lang="de-DE" sz="3400" dirty="0">
                <a:solidFill>
                  <a:schemeClr val="tx1"/>
                </a:solidFill>
                <a:ea typeface="+mn-lt"/>
                <a:cs typeface="+mn-lt"/>
              </a:rPr>
            </a:br>
            <a:r>
              <a:rPr lang="de-DE" sz="3400" dirty="0">
                <a:solidFill>
                  <a:schemeClr val="tx1"/>
                </a:solidFill>
                <a:ea typeface="+mn-lt"/>
                <a:cs typeface="+mn-lt"/>
              </a:rPr>
              <a:t>- siehe Beispiel-Persona – </a:t>
            </a:r>
            <a:br>
              <a:rPr lang="de-DE" sz="3400" dirty="0">
                <a:solidFill>
                  <a:schemeClr val="tx1"/>
                </a:solidFill>
                <a:ea typeface="+mn-lt"/>
                <a:cs typeface="+mn-lt"/>
              </a:rPr>
            </a:br>
            <a:r>
              <a:rPr lang="de-DE" sz="3400" dirty="0">
                <a:solidFill>
                  <a:schemeClr val="tx1"/>
                </a:solidFill>
                <a:ea typeface="+mn-lt"/>
                <a:cs typeface="+mn-lt"/>
              </a:rPr>
              <a:t>die Sie dann in Hinblick auf Gesundheitsdaten </a:t>
            </a:r>
            <a:br>
              <a:rPr lang="de-DE" sz="3400" dirty="0">
                <a:solidFill>
                  <a:schemeClr val="tx1"/>
                </a:solidFill>
                <a:ea typeface="+mn-lt"/>
                <a:cs typeface="+mn-lt"/>
              </a:rPr>
            </a:br>
            <a:r>
              <a:rPr lang="de-DE" sz="3400" dirty="0">
                <a:solidFill>
                  <a:schemeClr val="tx1"/>
                </a:solidFill>
                <a:ea typeface="+mn-lt"/>
                <a:cs typeface="+mn-lt"/>
              </a:rPr>
              <a:t>(Verwendung, Weitergabe) analysieren </a:t>
            </a:r>
            <a:r>
              <a:rPr lang="de-DE" sz="2800" dirty="0">
                <a:solidFill>
                  <a:schemeClr val="tx1"/>
                </a:solidFill>
                <a:ea typeface="+mn-lt"/>
                <a:cs typeface="+mn-lt"/>
              </a:rPr>
              <a:t/>
            </a:r>
            <a:br>
              <a:rPr lang="de-DE" sz="2800" dirty="0">
                <a:solidFill>
                  <a:schemeClr val="tx1"/>
                </a:solidFill>
                <a:ea typeface="+mn-lt"/>
                <a:cs typeface="+mn-lt"/>
              </a:rPr>
            </a:br>
            <a:endParaRPr lang="de-DE" sz="2800" dirty="0">
              <a:solidFill>
                <a:schemeClr val="tx1"/>
              </a:solidFill>
              <a:ea typeface="+mn-lt"/>
              <a:cs typeface="+mn-lt"/>
            </a:endParaRPr>
          </a:p>
          <a:p>
            <a:pPr marL="457200" indent="-457200">
              <a:buAutoNum type="arabicPeriod"/>
            </a:pPr>
            <a:r>
              <a:rPr lang="de-DE" sz="2800" dirty="0">
                <a:solidFill>
                  <a:schemeClr val="bg1">
                    <a:lumMod val="85000"/>
                  </a:schemeClr>
                </a:solidFill>
                <a:ea typeface="+mn-lt"/>
                <a:cs typeface="+mn-lt"/>
              </a:rPr>
              <a:t>Analyse der Daten / Gesundheitsdaten ihrer Persona: </a:t>
            </a:r>
            <a:br>
              <a:rPr lang="de-DE" sz="2800" dirty="0">
                <a:solidFill>
                  <a:schemeClr val="bg1">
                    <a:lumMod val="85000"/>
                  </a:schemeClr>
                </a:solidFill>
                <a:ea typeface="+mn-lt"/>
                <a:cs typeface="+mn-lt"/>
              </a:rPr>
            </a:br>
            <a:endParaRPr lang="de-DE" sz="2800" dirty="0">
              <a:solidFill>
                <a:schemeClr val="bg1">
                  <a:lumMod val="85000"/>
                </a:schemeClr>
              </a:solidFill>
              <a:ea typeface="+mn-lt"/>
              <a:cs typeface="+mn-lt"/>
            </a:endParaRPr>
          </a:p>
          <a:p>
            <a:pPr lvl="1">
              <a:spcBef>
                <a:spcPts val="1200"/>
              </a:spcBef>
              <a:spcAft>
                <a:spcPts val="1200"/>
              </a:spcAft>
              <a:buFont typeface="Wingdings" panose="05000000000000000000" pitchFamily="2" charset="2"/>
              <a:buChar char="§"/>
            </a:pPr>
            <a:r>
              <a:rPr lang="de-DE" sz="2800" dirty="0">
                <a:solidFill>
                  <a:schemeClr val="tx1"/>
                </a:solidFill>
                <a:ea typeface="+mn-lt"/>
                <a:cs typeface="+mn-lt"/>
              </a:rPr>
              <a:t> </a:t>
            </a:r>
            <a:r>
              <a:rPr lang="de-DE" sz="2800" dirty="0">
                <a:solidFill>
                  <a:schemeClr val="bg1">
                    <a:lumMod val="85000"/>
                  </a:schemeClr>
                </a:solidFill>
                <a:ea typeface="+mn-lt"/>
                <a:cs typeface="+mn-lt"/>
              </a:rPr>
              <a:t>Was sind die Bedürfnisse Ihrer Persona in Hinblick auf ihre Gesundheit?</a:t>
            </a:r>
          </a:p>
          <a:p>
            <a:pPr lvl="1">
              <a:spcBef>
                <a:spcPts val="1200"/>
              </a:spcBef>
              <a:spcAft>
                <a:spcPts val="1200"/>
              </a:spcAft>
              <a:buFont typeface="Wingdings" panose="05000000000000000000" pitchFamily="2" charset="2"/>
              <a:buChar char="§"/>
            </a:pPr>
            <a:r>
              <a:rPr lang="de-DE" sz="2800" dirty="0">
                <a:solidFill>
                  <a:schemeClr val="bg1">
                    <a:lumMod val="85000"/>
                  </a:schemeClr>
                </a:solidFill>
                <a:ea typeface="+mn-lt"/>
                <a:cs typeface="+mn-lt"/>
              </a:rPr>
              <a:t> Wo / Wie gibt sie Gesundheitsdaten weiter? Wer verwendet ihre Gesundheitsdaten?</a:t>
            </a:r>
          </a:p>
          <a:p>
            <a:pPr lvl="1">
              <a:spcBef>
                <a:spcPts val="1200"/>
              </a:spcBef>
              <a:spcAft>
                <a:spcPts val="1200"/>
              </a:spcAft>
              <a:buFont typeface="Wingdings" panose="05000000000000000000" pitchFamily="2" charset="2"/>
              <a:buChar char="§"/>
            </a:pPr>
            <a:r>
              <a:rPr lang="de-DE" sz="2800" dirty="0">
                <a:solidFill>
                  <a:schemeClr val="bg1">
                    <a:lumMod val="85000"/>
                  </a:schemeClr>
                </a:solidFill>
                <a:ea typeface="+mn-lt"/>
                <a:cs typeface="+mn-lt"/>
              </a:rPr>
              <a:t> Welche Apps / digitalen Möglichkeiten würden Sie ihr empfehlen?</a:t>
            </a:r>
          </a:p>
          <a:p>
            <a:pPr lvl="1">
              <a:spcBef>
                <a:spcPts val="1200"/>
              </a:spcBef>
              <a:spcAft>
                <a:spcPts val="1200"/>
              </a:spcAft>
              <a:buFont typeface="Wingdings" panose="05000000000000000000" pitchFamily="2" charset="2"/>
              <a:buChar char="§"/>
            </a:pPr>
            <a:r>
              <a:rPr lang="de-DE" sz="2800" dirty="0">
                <a:solidFill>
                  <a:schemeClr val="bg1">
                    <a:lumMod val="85000"/>
                  </a:schemeClr>
                </a:solidFill>
                <a:ea typeface="+mn-lt"/>
                <a:cs typeface="+mn-lt"/>
              </a:rPr>
              <a:t> Welche Daten gibt sie weiter, wenn sie diese Möglichkeiten nutzt?</a:t>
            </a:r>
          </a:p>
          <a:p>
            <a:endParaRPr lang="de-DE" sz="2800" dirty="0"/>
          </a:p>
        </p:txBody>
      </p:sp>
    </p:spTree>
    <p:extLst>
      <p:ext uri="{BB962C8B-B14F-4D97-AF65-F5344CB8AC3E}">
        <p14:creationId xmlns:p14="http://schemas.microsoft.com/office/powerpoint/2010/main" val="2906663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a:latin typeface="Calibri"/>
                <a:cs typeface="Calibri"/>
              </a:rPr>
              <a:t>Activity </a:t>
            </a:r>
            <a:r>
              <a:rPr lang="en-US">
                <a:latin typeface="Calibri"/>
                <a:ea typeface="+mj-lt"/>
                <a:cs typeface="Calibri"/>
              </a:rPr>
              <a:t>1:</a:t>
            </a:r>
            <a:r>
              <a:rPr lang="en-US">
                <a:latin typeface="Calibri"/>
                <a:cs typeface="Calibri"/>
              </a:rPr>
              <a:t/>
            </a:r>
            <a:br>
              <a:rPr lang="en-US">
                <a:latin typeface="Calibri"/>
                <a:cs typeface="Calibri"/>
              </a:rPr>
            </a:br>
            <a:endParaRPr lang="en-US">
              <a:ea typeface="+mj-lt"/>
              <a:cs typeface="+mj-lt"/>
            </a:endParaRPr>
          </a:p>
        </p:txBody>
      </p:sp>
      <p:sp>
        <p:nvSpPr>
          <p:cNvPr id="3" name="Inhaltsplatzhalter 2"/>
          <p:cNvSpPr>
            <a:spLocks noGrp="1"/>
          </p:cNvSpPr>
          <p:nvPr>
            <p:ph idx="1"/>
          </p:nvPr>
        </p:nvSpPr>
        <p:spPr>
          <a:xfrm>
            <a:off x="3542935" y="107003"/>
            <a:ext cx="8558273" cy="6391073"/>
          </a:xfrm>
        </p:spPr>
        <p:txBody>
          <a:bodyPr>
            <a:noAutofit/>
          </a:bodyPr>
          <a:lstStyle/>
          <a:p>
            <a:pPr marL="0" indent="0">
              <a:lnSpc>
                <a:spcPct val="107000"/>
              </a:lnSpc>
              <a:spcAft>
                <a:spcPts val="800"/>
              </a:spcAft>
              <a:buNone/>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Name: ??</a:t>
            </a:r>
            <a:endParaRPr lang="en-GB"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de-DE"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persönliche Daten:</a:t>
            </a:r>
            <a:br>
              <a:rPr lang="de-DE"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de-DE"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Weiblich, um die 70 Jahre alt, im Ruhestand, nach einem aktiven, erfüllenden beruflichen Werdegang</a:t>
            </a:r>
            <a:endParaRPr lang="en-GB"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de-DE"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familiäre Situation, persönliches Umfeld:</a:t>
            </a:r>
            <a:r>
              <a:rPr lang="de-DE"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lang="de-DE"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de-DE"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betreut eine vierköpfige Familie, die alle in der Nähe wohnen, kauft ein und kocht oft</a:t>
            </a:r>
            <a:endParaRPr lang="en-GB"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de-DE"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Hauptaktivitäten (Beruf und / oder Freizeit):</a:t>
            </a:r>
            <a:r>
              <a:rPr lang="de-DE"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lang="de-DE"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de-DE"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besucht wöchentlich einen Yogakurs, meist online, und malt gerne</a:t>
            </a:r>
            <a:endParaRPr lang="en-GB"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de-DE"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digitale Praxis (was nutzt die Persona digital / online?): </a:t>
            </a:r>
            <a:r>
              <a:rPr lang="de-DE"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lang="de-DE"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de-DE"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nutzt Skype, (Smartphone) und Internet (Google), um nach Informationen zu suchen und Freunde und Verwandte zu kontaktieren </a:t>
            </a:r>
            <a:endParaRPr lang="en-GB"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de-DE"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persönliche Daten in Hinblick auf Gesundheit:</a:t>
            </a:r>
            <a:r>
              <a:rPr lang="de-DE"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lang="de-DE"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de-DE"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Diabetikerin (Typ B), Insulinbehandlung, tägliche Messungen, leicht übergewichtig </a:t>
            </a:r>
            <a:br>
              <a:rPr lang="de-DE"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de-DE"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Sucht monatlich Ärzte auf, nimmt häufig an Untersuchungen teil, gibt einen guten Teil ihrer Rente für die Gesundheit aus</a:t>
            </a:r>
            <a:endParaRPr lang="en-GB"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de-DE"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persönliche Einstellung:</a:t>
            </a:r>
            <a:r>
              <a:rPr lang="de-DE"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lang="de-DE"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de-DE"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Sie ist neugierig und offen für die Nutzung neuer Tools wie Gesundheits-Apps oder Wearables </a:t>
            </a:r>
            <a:endParaRPr lang="en-GB"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de-DE"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persönliche Aussage:</a:t>
            </a:r>
            <a:r>
              <a:rPr lang="de-DE"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lang="de-DE"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de-DE"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„Sich um die Gesundheit kümmern ist eine Quelle von Stress, sowohl persönlich als auch wirtschaftlich“ </a:t>
            </a:r>
            <a:br>
              <a:rPr lang="de-DE"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de-DE"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"Sie möchte ein gesundes Leben führen und autonomer mit ihrer Gesundheitssituation umgehen"</a:t>
            </a:r>
            <a:endParaRPr lang="en-GB"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6">
            <a:extLst>
              <a:ext uri="{FF2B5EF4-FFF2-40B4-BE49-F238E27FC236}">
                <a16:creationId xmlns:a16="http://schemas.microsoft.com/office/drawing/2014/main" id="{FA0645BD-AFC9-4FC8-8A29-DBF922F2CC97}"/>
              </a:ext>
            </a:extLst>
          </p:cNvPr>
          <p:cNvPicPr>
            <a:picLocks noChangeAspect="1"/>
          </p:cNvPicPr>
          <p:nvPr/>
        </p:nvPicPr>
        <p:blipFill>
          <a:blip r:embed="rId2"/>
          <a:stretch>
            <a:fillRect/>
          </a:stretch>
        </p:blipFill>
        <p:spPr>
          <a:xfrm>
            <a:off x="182340" y="2123440"/>
            <a:ext cx="3088640" cy="3088640"/>
          </a:xfrm>
          <a:prstGeom prst="rect">
            <a:avLst/>
          </a:prstGeom>
        </p:spPr>
      </p:pic>
      <p:sp>
        <p:nvSpPr>
          <p:cNvPr id="5" name="Rechteck 4"/>
          <p:cNvSpPr/>
          <p:nvPr/>
        </p:nvSpPr>
        <p:spPr>
          <a:xfrm>
            <a:off x="270222" y="1318112"/>
            <a:ext cx="3000758" cy="584775"/>
          </a:xfrm>
          <a:prstGeom prst="rect">
            <a:avLst/>
          </a:prstGeom>
        </p:spPr>
        <p:txBody>
          <a:bodyPr wrap="none">
            <a:spAutoFit/>
          </a:bodyPr>
          <a:lstStyle/>
          <a:p>
            <a:r>
              <a:rPr lang="de-DE" sz="3200" dirty="0">
                <a:solidFill>
                  <a:schemeClr val="bg1"/>
                </a:solidFill>
                <a:latin typeface="+mj-lt"/>
                <a:ea typeface="+mn-lt"/>
                <a:cs typeface="+mn-lt"/>
              </a:rPr>
              <a:t>Beispiel-Persona</a:t>
            </a:r>
          </a:p>
        </p:txBody>
      </p:sp>
    </p:spTree>
    <p:extLst>
      <p:ext uri="{BB962C8B-B14F-4D97-AF65-F5344CB8AC3E}">
        <p14:creationId xmlns:p14="http://schemas.microsoft.com/office/powerpoint/2010/main" val="3916666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70A9-C12D-4EC6-387E-18A202ECC3B8}"/>
              </a:ext>
            </a:extLst>
          </p:cNvPr>
          <p:cNvSpPr>
            <a:spLocks noGrp="1"/>
          </p:cNvSpPr>
          <p:nvPr>
            <p:ph type="title"/>
          </p:nvPr>
        </p:nvSpPr>
        <p:spPr/>
        <p:txBody>
          <a:bodyPr/>
          <a:lstStyle/>
          <a:p>
            <a:pPr algn="ctr"/>
            <a:r>
              <a:rPr lang="en-US" dirty="0" err="1" smtClean="0">
                <a:cs typeface="Calibri"/>
              </a:rPr>
              <a:t>Datafizierung</a:t>
            </a:r>
            <a:r>
              <a:rPr lang="en-US" dirty="0" smtClean="0">
                <a:cs typeface="Calibri"/>
              </a:rPr>
              <a:t> </a:t>
            </a:r>
            <a:r>
              <a:rPr lang="en-US" dirty="0">
                <a:cs typeface="Calibri"/>
              </a:rPr>
              <a:t>und </a:t>
            </a:r>
            <a:r>
              <a:rPr lang="en-US" dirty="0" err="1">
                <a:cs typeface="Calibri"/>
              </a:rPr>
              <a:t>wir</a:t>
            </a:r>
            <a:r>
              <a:rPr lang="en-US" dirty="0">
                <a:cs typeface="Calibri"/>
              </a:rPr>
              <a:t/>
            </a:r>
            <a:br>
              <a:rPr lang="en-US" dirty="0">
                <a:cs typeface="Calibri"/>
              </a:rPr>
            </a:br>
            <a:endParaRPr lang="en-US" dirty="0">
              <a:ea typeface="+mj-lt"/>
              <a:cs typeface="+mj-lt"/>
            </a:endParaRPr>
          </a:p>
        </p:txBody>
      </p:sp>
      <p:sp>
        <p:nvSpPr>
          <p:cNvPr id="3" name="Content Placeholder 2">
            <a:extLst>
              <a:ext uri="{FF2B5EF4-FFF2-40B4-BE49-F238E27FC236}">
                <a16:creationId xmlns:a16="http://schemas.microsoft.com/office/drawing/2014/main" id="{F56D55D6-0758-A161-51D2-7647319887B3}"/>
              </a:ext>
            </a:extLst>
          </p:cNvPr>
          <p:cNvSpPr>
            <a:spLocks noGrp="1"/>
          </p:cNvSpPr>
          <p:nvPr>
            <p:ph idx="1"/>
          </p:nvPr>
        </p:nvSpPr>
        <p:spPr>
          <a:xfrm>
            <a:off x="3869268" y="864108"/>
            <a:ext cx="7315200" cy="5663152"/>
          </a:xfrm>
        </p:spPr>
        <p:txBody>
          <a:bodyPr anchor="t">
            <a:normAutofit fontScale="92500" lnSpcReduction="10000"/>
          </a:bodyPr>
          <a:lstStyle/>
          <a:p>
            <a:pPr marL="457200" indent="-457200">
              <a:buAutoNum type="arabicPeriod"/>
            </a:pPr>
            <a:r>
              <a:rPr lang="de-DE" sz="2800" dirty="0">
                <a:solidFill>
                  <a:schemeClr val="bg1">
                    <a:lumMod val="85000"/>
                  </a:schemeClr>
                </a:solidFill>
                <a:ea typeface="+mn-lt"/>
                <a:cs typeface="+mn-lt"/>
              </a:rPr>
              <a:t>Erfinden Sie eine fiktive Person (Persona) – siehe Beispiel-Persona</a:t>
            </a:r>
          </a:p>
          <a:p>
            <a:pPr marL="457200" indent="-457200">
              <a:buAutoNum type="arabicPeriod"/>
            </a:pPr>
            <a:r>
              <a:rPr lang="de-DE" sz="2800" dirty="0">
                <a:solidFill>
                  <a:schemeClr val="tx1"/>
                </a:solidFill>
                <a:ea typeface="+mn-lt"/>
                <a:cs typeface="+mn-lt"/>
              </a:rPr>
              <a:t>Und nun analysieren Sie Ihre Persona in Hinblick auf deren Gesundheitsdaten: </a:t>
            </a:r>
            <a:br>
              <a:rPr lang="de-DE" sz="2800" dirty="0">
                <a:solidFill>
                  <a:schemeClr val="tx1"/>
                </a:solidFill>
                <a:ea typeface="+mn-lt"/>
                <a:cs typeface="+mn-lt"/>
              </a:rPr>
            </a:br>
            <a:endParaRPr lang="de-DE" sz="2800" dirty="0">
              <a:solidFill>
                <a:schemeClr val="tx1"/>
              </a:solidFill>
              <a:ea typeface="+mn-lt"/>
              <a:cs typeface="+mn-lt"/>
            </a:endParaRPr>
          </a:p>
          <a:p>
            <a:pPr lvl="1">
              <a:spcBef>
                <a:spcPts val="1200"/>
              </a:spcBef>
              <a:spcAft>
                <a:spcPts val="1200"/>
              </a:spcAft>
              <a:buFont typeface="Wingdings" panose="05000000000000000000" pitchFamily="2" charset="2"/>
              <a:buChar char="§"/>
            </a:pPr>
            <a:r>
              <a:rPr lang="de-DE" sz="2800" dirty="0">
                <a:solidFill>
                  <a:schemeClr val="tx1"/>
                </a:solidFill>
                <a:ea typeface="+mn-lt"/>
                <a:cs typeface="+mn-lt"/>
              </a:rPr>
              <a:t> Was sind die Bedürfnisse Ihrer Persona in Hinblick auf ihre Gesundheit?</a:t>
            </a:r>
          </a:p>
          <a:p>
            <a:pPr lvl="1">
              <a:spcBef>
                <a:spcPts val="1200"/>
              </a:spcBef>
              <a:spcAft>
                <a:spcPts val="1200"/>
              </a:spcAft>
              <a:buFont typeface="Wingdings" panose="05000000000000000000" pitchFamily="2" charset="2"/>
              <a:buChar char="§"/>
            </a:pPr>
            <a:r>
              <a:rPr lang="de-DE" sz="2800" dirty="0">
                <a:solidFill>
                  <a:schemeClr val="tx1"/>
                </a:solidFill>
                <a:ea typeface="+mn-lt"/>
                <a:cs typeface="+mn-lt"/>
              </a:rPr>
              <a:t> Wo / Wie gibt sie Gesundheitsdaten weiter? Wer verwendet ihre Gesundheitsdaten?</a:t>
            </a:r>
          </a:p>
          <a:p>
            <a:pPr lvl="1">
              <a:spcBef>
                <a:spcPts val="1200"/>
              </a:spcBef>
              <a:spcAft>
                <a:spcPts val="1200"/>
              </a:spcAft>
              <a:buFont typeface="Wingdings" panose="05000000000000000000" pitchFamily="2" charset="2"/>
              <a:buChar char="§"/>
            </a:pPr>
            <a:r>
              <a:rPr lang="de-DE" sz="2800" dirty="0">
                <a:solidFill>
                  <a:schemeClr val="tx1"/>
                </a:solidFill>
                <a:ea typeface="+mn-lt"/>
                <a:cs typeface="+mn-lt"/>
              </a:rPr>
              <a:t> Welche Apps / digitalen Möglichkeiten würden Sie ihr </a:t>
            </a:r>
            <a:r>
              <a:rPr lang="de-DE" sz="2800" dirty="0" smtClean="0">
                <a:solidFill>
                  <a:schemeClr val="tx1"/>
                </a:solidFill>
                <a:ea typeface="+mn-lt"/>
                <a:cs typeface="+mn-lt"/>
              </a:rPr>
              <a:t>empfehlen?</a:t>
            </a:r>
            <a:endParaRPr lang="de-DE" sz="2800" dirty="0">
              <a:solidFill>
                <a:schemeClr val="tx1"/>
              </a:solidFill>
              <a:ea typeface="+mn-lt"/>
              <a:cs typeface="+mn-lt"/>
            </a:endParaRPr>
          </a:p>
          <a:p>
            <a:pPr lvl="1">
              <a:spcBef>
                <a:spcPts val="1200"/>
              </a:spcBef>
              <a:spcAft>
                <a:spcPts val="1200"/>
              </a:spcAft>
              <a:buFont typeface="Wingdings" panose="05000000000000000000" pitchFamily="2" charset="2"/>
              <a:buChar char="§"/>
            </a:pPr>
            <a:r>
              <a:rPr lang="de-DE" sz="2800" dirty="0">
                <a:solidFill>
                  <a:schemeClr val="tx1"/>
                </a:solidFill>
                <a:ea typeface="+mn-lt"/>
                <a:cs typeface="+mn-lt"/>
              </a:rPr>
              <a:t> Welche Daten gibt sie weiter, wenn sie diese Möglichkeiten nutzt?</a:t>
            </a:r>
          </a:p>
          <a:p>
            <a:pPr marL="0" indent="0">
              <a:buNone/>
            </a:pPr>
            <a:endParaRPr lang="de-DE" sz="2800" dirty="0">
              <a:solidFill>
                <a:schemeClr val="tx1"/>
              </a:solidFill>
              <a:ea typeface="+mn-lt"/>
              <a:cs typeface="+mn-lt"/>
            </a:endParaRPr>
          </a:p>
          <a:p>
            <a:endParaRPr lang="de-DE" sz="2800" dirty="0"/>
          </a:p>
        </p:txBody>
      </p:sp>
    </p:spTree>
    <p:extLst>
      <p:ext uri="{BB962C8B-B14F-4D97-AF65-F5344CB8AC3E}">
        <p14:creationId xmlns:p14="http://schemas.microsoft.com/office/powerpoint/2010/main" val="449564953"/>
      </p:ext>
    </p:extLst>
  </p:cSld>
  <p:clrMapOvr>
    <a:masterClrMapping/>
  </p:clrMapOvr>
  <p:timing>
    <p:tnLst>
      <p:par>
        <p:cTn id="1" dur="indefinite" restart="never" nodeType="tmRoot"/>
      </p:par>
    </p:tnLst>
  </p:timing>
</p:sld>
</file>

<file path=ppt/theme/theme1.xml><?xml version="1.0" encoding="utf-8"?>
<a:theme xmlns:a="http://schemas.openxmlformats.org/drawingml/2006/main" name="Rahmen">
  <a:themeElements>
    <a:clrScheme name="Benutzerdefiniert 1">
      <a:dk1>
        <a:srgbClr val="000000"/>
      </a:dk1>
      <a:lt1>
        <a:srgbClr val="FFFFFF"/>
      </a:lt1>
      <a:dk2>
        <a:srgbClr val="545454"/>
      </a:dk2>
      <a:lt2>
        <a:srgbClr val="BFBFBF"/>
      </a:lt2>
      <a:accent1>
        <a:srgbClr val="6499CF"/>
      </a:accent1>
      <a:accent2>
        <a:srgbClr val="EE6926"/>
      </a:accent2>
      <a:accent3>
        <a:srgbClr val="006665"/>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4d41f40-9703-41a0-bca0-f77618a03c2e">
      <Terms xmlns="http://schemas.microsoft.com/office/infopath/2007/PartnerControls"/>
    </lcf76f155ced4ddcb4097134ff3c332f>
    <TaxCatchAll xmlns="f8ba4dcb-c6e6-4054-b68b-3c395c09373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E3100EEC21728547BFB221EB6E64CAD9" ma:contentTypeVersion="15" ma:contentTypeDescription="Ein neues Dokument erstellen." ma:contentTypeScope="" ma:versionID="fe42b57760714428814bb02acf7e1160">
  <xsd:schema xmlns:xsd="http://www.w3.org/2001/XMLSchema" xmlns:xs="http://www.w3.org/2001/XMLSchema" xmlns:p="http://schemas.microsoft.com/office/2006/metadata/properties" xmlns:ns2="34d41f40-9703-41a0-bca0-f77618a03c2e" xmlns:ns3="f8ba4dcb-c6e6-4054-b68b-3c395c093735" targetNamespace="http://schemas.microsoft.com/office/2006/metadata/properties" ma:root="true" ma:fieldsID="2eb17a2742ab443e15f6add93b0f64bd" ns2:_="" ns3:_="">
    <xsd:import namespace="34d41f40-9703-41a0-bca0-f77618a03c2e"/>
    <xsd:import namespace="f8ba4dcb-c6e6-4054-b68b-3c395c0937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d41f40-9703-41a0-bca0-f77618a03c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Bildmarkierungen" ma:readOnly="false" ma:fieldId="{5cf76f15-5ced-4ddc-b409-7134ff3c332f}" ma:taxonomyMulti="true" ma:sspId="5a48f96b-3d5e-4767-bdff-cd79680bb5ff"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ba4dcb-c6e6-4054-b68b-3c395c093735"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1" nillable="true" ma:displayName="Taxonomy Catch All Column" ma:hidden="true" ma:list="{b16176e6-1002-49be-8d29-15c53bb665f9}" ma:internalName="TaxCatchAll" ma:showField="CatchAllData" ma:web="f8ba4dcb-c6e6-4054-b68b-3c395c0937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851D02-AE44-4C93-83A9-975082830030}">
  <ds:schemaRefs>
    <ds:schemaRef ds:uri="http://www.w3.org/XML/1998/namespace"/>
    <ds:schemaRef ds:uri="34d41f40-9703-41a0-bca0-f77618a03c2e"/>
    <ds:schemaRef ds:uri="http://schemas.microsoft.com/office/2006/documentManagement/types"/>
    <ds:schemaRef ds:uri="http://schemas.openxmlformats.org/package/2006/metadata/core-properties"/>
    <ds:schemaRef ds:uri="http://purl.org/dc/dcmitype/"/>
    <ds:schemaRef ds:uri="http://purl.org/dc/terms/"/>
    <ds:schemaRef ds:uri="f8ba4dcb-c6e6-4054-b68b-3c395c093735"/>
    <ds:schemaRef ds:uri="http://purl.org/dc/elements/1.1/"/>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60D5A8F-A630-468D-8524-E55A5BA359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d41f40-9703-41a0-bca0-f77618a03c2e"/>
    <ds:schemaRef ds:uri="f8ba4dcb-c6e6-4054-b68b-3c395c0937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BD6DCB-59F4-406C-956C-DE60AE81D9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TM03457475[[fn=Rahmen]]</Template>
  <TotalTime>0</TotalTime>
  <Words>2162</Words>
  <Application>Microsoft Office PowerPoint</Application>
  <PresentationFormat>Breitbild</PresentationFormat>
  <Paragraphs>224</Paragraphs>
  <Slides>28</Slides>
  <Notes>17</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28</vt:i4>
      </vt:variant>
    </vt:vector>
  </HeadingPairs>
  <TitlesOfParts>
    <vt:vector size="35" baseType="lpstr">
      <vt:lpstr>Arial</vt:lpstr>
      <vt:lpstr>Calibri</vt:lpstr>
      <vt:lpstr>Corbel</vt:lpstr>
      <vt:lpstr>Times New Roman</vt:lpstr>
      <vt:lpstr>Wingdings</vt:lpstr>
      <vt:lpstr>Wingdings 2</vt:lpstr>
      <vt:lpstr>Rahmen</vt:lpstr>
      <vt:lpstr>Modul 2</vt:lpstr>
      <vt:lpstr>Impressum</vt:lpstr>
      <vt:lpstr>Inhalte</vt:lpstr>
      <vt:lpstr>1.  Einführung in Datafizierung und DSGVO</vt:lpstr>
      <vt:lpstr>Datafizierung</vt:lpstr>
      <vt:lpstr>Datafizierung der Gesundheit:  Merkmale </vt:lpstr>
      <vt:lpstr>Datafizierung und wir </vt:lpstr>
      <vt:lpstr>Activity 1: </vt:lpstr>
      <vt:lpstr>Datafizierung und wir </vt:lpstr>
      <vt:lpstr>Datafizierung der Gesundheit:  Merkmale + Folgen </vt:lpstr>
      <vt:lpstr>Datafizierung der Gesundheit:   Folgen</vt:lpstr>
      <vt:lpstr>   </vt:lpstr>
      <vt:lpstr>Begriffe Datafizierung und  DSGVO einordnen und Zusammenhang mit ökonomischer Nutzung von digitalen Gesundheitsdaten herstellen</vt:lpstr>
      <vt:lpstr>DSGVO</vt:lpstr>
      <vt:lpstr>DSGVO</vt:lpstr>
      <vt:lpstr>PowerPoint-Präsentation</vt:lpstr>
      <vt:lpstr>DSGVO  sensible gesundheits-bezogenen Daten</vt:lpstr>
      <vt:lpstr>DSGVO: Rechte für Bürger*innen</vt:lpstr>
      <vt:lpstr>DSGVO:  Beschwerde bei Verstoß</vt:lpstr>
      <vt:lpstr>2.   Umgang mit Daten und das Organisieren  von Gesundheitsdaten </vt:lpstr>
      <vt:lpstr>Umgang mit Daten und das Organisieren  von Gesundheitsdaten</vt:lpstr>
      <vt:lpstr>Elektronische Patientenakte  ePA</vt:lpstr>
      <vt:lpstr>Elektronische Patientenakte</vt:lpstr>
      <vt:lpstr>Elektronische Patientenakte</vt:lpstr>
      <vt:lpstr>Elektronische Patientenakte</vt:lpstr>
      <vt:lpstr>Elektronische Patientenakte</vt:lpstr>
      <vt:lpstr>Optional:  Das Tracken beim Surfen verfolgen oder  blockieren </vt:lpstr>
      <vt:lpstr>Quellen und Nachweise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Nenja Wolbers</dc:creator>
  <cp:lastModifiedBy>Nenja Wolbers</cp:lastModifiedBy>
  <cp:revision>113</cp:revision>
  <dcterms:created xsi:type="dcterms:W3CDTF">2022-04-08T15:13:27Z</dcterms:created>
  <dcterms:modified xsi:type="dcterms:W3CDTF">2023-12-21T15:45:44Z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0x010100E3100EEC21728547BFB221EB6E64CAD9</vt:lpwstr>
  </property>
</Properties>
</file>